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0" r:id="rId1"/>
    <p:sldMasterId id="2147483811" r:id="rId2"/>
    <p:sldMasterId id="2147484167" r:id="rId3"/>
    <p:sldMasterId id="2147484216" r:id="rId4"/>
    <p:sldMasterId id="2147484258" r:id="rId5"/>
    <p:sldMasterId id="2147484228" r:id="rId6"/>
    <p:sldMasterId id="2147484087" r:id="rId7"/>
    <p:sldMasterId id="2147484101" r:id="rId8"/>
    <p:sldMasterId id="2147484115" r:id="rId9"/>
    <p:sldMasterId id="2147484127" r:id="rId10"/>
    <p:sldMasterId id="2147484181" r:id="rId11"/>
    <p:sldMasterId id="2147484199" r:id="rId12"/>
    <p:sldMasterId id="2147484244" r:id="rId13"/>
  </p:sldMasterIdLst>
  <p:notesMasterIdLst>
    <p:notesMasterId r:id="rId46"/>
  </p:notesMasterIdLst>
  <p:handoutMasterIdLst>
    <p:handoutMasterId r:id="rId47"/>
  </p:handoutMasterIdLst>
  <p:sldIdLst>
    <p:sldId id="521" r:id="rId14"/>
    <p:sldId id="514" r:id="rId15"/>
    <p:sldId id="578" r:id="rId16"/>
    <p:sldId id="502" r:id="rId17"/>
    <p:sldId id="479" r:id="rId18"/>
    <p:sldId id="656" r:id="rId19"/>
    <p:sldId id="660" r:id="rId20"/>
    <p:sldId id="525" r:id="rId21"/>
    <p:sldId id="663" r:id="rId22"/>
    <p:sldId id="662" r:id="rId23"/>
    <p:sldId id="503" r:id="rId24"/>
    <p:sldId id="590" r:id="rId25"/>
    <p:sldId id="532" r:id="rId26"/>
    <p:sldId id="324" r:id="rId27"/>
    <p:sldId id="606" r:id="rId28"/>
    <p:sldId id="537" r:id="rId29"/>
    <p:sldId id="595" r:id="rId30"/>
    <p:sldId id="659" r:id="rId31"/>
    <p:sldId id="664" r:id="rId32"/>
    <p:sldId id="489" r:id="rId33"/>
    <p:sldId id="655" r:id="rId34"/>
    <p:sldId id="665" r:id="rId35"/>
    <p:sldId id="585" r:id="rId36"/>
    <p:sldId id="507" r:id="rId37"/>
    <p:sldId id="576" r:id="rId38"/>
    <p:sldId id="608" r:id="rId39"/>
    <p:sldId id="602" r:id="rId40"/>
    <p:sldId id="598" r:id="rId41"/>
    <p:sldId id="607" r:id="rId42"/>
    <p:sldId id="601" r:id="rId43"/>
    <p:sldId id="612" r:id="rId44"/>
    <p:sldId id="457" r:id="rId45"/>
  </p:sldIdLst>
  <p:sldSz cx="9144000" cy="5143500" type="screen16x9"/>
  <p:notesSz cx="6797675" cy="9926638"/>
  <p:defaultTextStyle>
    <a:defPPr rtl="0">
      <a:defRPr lang="en-US"/>
    </a:defPPr>
    <a:lvl1pPr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1pPr>
    <a:lvl2pPr marL="370141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2pPr>
    <a:lvl3pPr marL="74028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3pPr>
    <a:lvl4pPr marL="111042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4pPr>
    <a:lvl5pPr marL="1480557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5pPr>
    <a:lvl6pPr marL="1850698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6pPr>
    <a:lvl7pPr marL="2220836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7pPr>
    <a:lvl8pPr marL="2590977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8pPr>
    <a:lvl9pPr marL="2961115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F559A2E-ADA8-4024-9F5C-F6B3B3F3489C}">
          <p14:sldIdLst>
            <p14:sldId id="521"/>
            <p14:sldId id="514"/>
            <p14:sldId id="578"/>
            <p14:sldId id="502"/>
            <p14:sldId id="479"/>
            <p14:sldId id="656"/>
            <p14:sldId id="660"/>
            <p14:sldId id="525"/>
            <p14:sldId id="663"/>
            <p14:sldId id="662"/>
            <p14:sldId id="503"/>
            <p14:sldId id="590"/>
            <p14:sldId id="532"/>
            <p14:sldId id="324"/>
            <p14:sldId id="606"/>
            <p14:sldId id="537"/>
            <p14:sldId id="595"/>
            <p14:sldId id="659"/>
            <p14:sldId id="664"/>
          </p14:sldIdLst>
        </p14:section>
        <p14:section name="未命名的章節" id="{7E592049-7A88-4FD4-9824-5C0A696E922E}">
          <p14:sldIdLst>
            <p14:sldId id="489"/>
            <p14:sldId id="655"/>
            <p14:sldId id="665"/>
            <p14:sldId id="585"/>
            <p14:sldId id="507"/>
            <p14:sldId id="576"/>
            <p14:sldId id="608"/>
            <p14:sldId id="602"/>
            <p14:sldId id="598"/>
            <p14:sldId id="607"/>
            <p14:sldId id="601"/>
            <p14:sldId id="612"/>
            <p14:sldId id="45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391" userDrawn="1">
          <p15:clr>
            <a:srgbClr val="A4A3A4"/>
          </p15:clr>
        </p15:guide>
        <p15:guide id="2" pos="3176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ED3D9"/>
    <a:srgbClr val="003399"/>
    <a:srgbClr val="FF66CC"/>
    <a:srgbClr val="FF9900"/>
    <a:srgbClr val="FE00A9"/>
    <a:srgbClr val="DAB000"/>
    <a:srgbClr val="990000"/>
    <a:srgbClr val="66FF33"/>
    <a:srgbClr val="E0A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97133" autoAdjust="0"/>
  </p:normalViewPr>
  <p:slideViewPr>
    <p:cSldViewPr>
      <p:cViewPr varScale="1">
        <p:scale>
          <a:sx n="76" d="100"/>
          <a:sy n="76" d="100"/>
        </p:scale>
        <p:origin x="-90" y="-1290"/>
      </p:cViewPr>
      <p:guideLst>
        <p:guide orient="horz" pos="2391"/>
        <p:guide orient="horz" pos="1620"/>
        <p:guide pos="3176"/>
        <p:guide pos="2880"/>
      </p:guideLst>
    </p:cSldViewPr>
  </p:slideViewPr>
  <p:outlineViewPr>
    <p:cViewPr>
      <p:scale>
        <a:sx n="33" d="100"/>
        <a:sy n="33" d="100"/>
      </p:scale>
      <p:origin x="0" y="18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28554"/>
    </p:cViewPr>
  </p:sorterViewPr>
  <p:notesViewPr>
    <p:cSldViewPr>
      <p:cViewPr varScale="1">
        <p:scale>
          <a:sx n="70" d="100"/>
          <a:sy n="70" d="100"/>
        </p:scale>
        <p:origin x="1434" y="6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84B6BA-6A4A-4FB1-A4E1-079E55DDF2C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496B85E-CFB2-4059-BA5C-FB65E1CFB07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FF639EE-F0CF-4990-87BB-AF630C545341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 rtl="0"/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 rtl="0"/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 rtl="0"/>
            <a:fld id="{7702F7A1-FBDD-4128-A18B-BE423A7C2758}" type="slidenum">
              <a:rPr lang="en-US" altLang="zh-TW">
                <a:ea typeface="微軟正黑體" pitchFamily="34" charset="-120"/>
              </a:rPr>
              <a:pPr/>
              <a:t>‹#›</a:t>
            </a:fld>
            <a:endParaRPr lang="en-US" altLang="zh-TW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51204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pPr rtl="0"/>
            <a:endParaRPr lang="en-US" altLang="zh-TW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pPr rtl="0"/>
            <a:endParaRPr lang="en-US" altLang="zh-TW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pPr rtl="0"/>
            <a:fld id="{7E104960-B0A2-4CD7-8BEA-768FE74D84B9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270111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1pPr>
    <a:lvl2pPr marL="370141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2pPr>
    <a:lvl3pPr marL="74028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3pPr>
    <a:lvl4pPr marL="111042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4pPr>
    <a:lvl5pPr marL="1480557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5pPr>
    <a:lvl6pPr marL="1850698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20836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90977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61115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10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rtlCol="0"/>
          <a:lstStyle/>
          <a:p>
            <a:pPr rtl="0" eaLnBrk="1" hangingPunct="1"/>
            <a:endParaRPr lang="zh-TW" altLang="en-US">
              <a:ea typeface="新細明體" charset="-120"/>
            </a:endParaRPr>
          </a:p>
        </p:txBody>
      </p:sp>
      <p:sp>
        <p:nvSpPr>
          <p:cNvPr id="43011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 rtlCol="0"/>
          <a:lstStyle/>
          <a:p>
            <a:pPr rtl="0"/>
            <a:fld id="{F8F3C84E-921A-43AC-8CA5-ADE1454AAC8D}" type="slidenum">
              <a:rPr lang="en-US" altLang="zh-TW" smtClean="0">
                <a:solidFill>
                  <a:prstClr val="black"/>
                </a:solidFill>
              </a:rPr>
              <a:pPr/>
              <a:t>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27985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82186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2639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17485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23102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53759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95897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67902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79631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4502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04901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1236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>
                <a:solidFill>
                  <a:prstClr val="black"/>
                </a:solidFill>
              </a:rPr>
              <a:t>2024/3/12</a:t>
            </a:r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 rtl="0"/>
              <a:t>20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3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 rtl="0"/>
              <a:t>21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2224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58529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89547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635476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707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25664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>
                <a:solidFill>
                  <a:prstClr val="black"/>
                </a:solidFill>
              </a:rPr>
              <a:t>2024/3/12</a:t>
            </a:r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/>
              <a:t>28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rtlCol="0" anchor="b"/>
          <a:lstStyle/>
          <a:p>
            <a:pPr algn="r" defTabSz="916261" rtl="0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2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 rtlCol="0"/>
          <a:lstStyle/>
          <a:p>
            <a:pPr rtl="0" eaLnBrk="1" hangingPunct="1"/>
            <a:r>
              <a:rPr lang="en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426505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29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87729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30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911067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31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93406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rtlCol="0"/>
          <a:lstStyle/>
          <a:p>
            <a:pPr rtl="0"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73732" name="日期版面配置區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 rtlCol="0"/>
          <a:lstStyle/>
          <a:p>
            <a:pPr rtl="0"/>
            <a:r>
              <a:rPr lang="zh-TW" altLang="en-US">
                <a:solidFill>
                  <a:srgbClr val="000000"/>
                </a:solidFill>
                <a:latin typeface="Arial" pitchFamily="34" charset="0"/>
              </a:rPr>
              <a:t>2024/3/12</a:t>
            </a:r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733" name="投影片編號版面配置區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 rtlCol="0"/>
          <a:lstStyle/>
          <a:p>
            <a:pPr rtl="0"/>
            <a:fld id="{B0A2D15F-072F-49E9-8ADE-25DE17846042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/>
              <a:t>3</a:t>
            </a:fld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41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17929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rtlCol="0" anchor="b"/>
          <a:lstStyle/>
          <a:p>
            <a:pPr algn="r" defTabSz="916261" rtl="0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5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 rtlCol="0"/>
          <a:lstStyle/>
          <a:p>
            <a:pPr rtl="0" eaLnBrk="1" hangingPunct="1"/>
            <a:r>
              <a:rPr lang="en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428387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9893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443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7780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943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438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42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931"/>
            <a:ext cx="6858000" cy="1241425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130" indent="0" algn="ctr">
              <a:buNone/>
              <a:defRPr sz="2000"/>
            </a:lvl2pPr>
            <a:lvl3pPr marL="914265" indent="0" algn="ctr">
              <a:buNone/>
              <a:defRPr sz="1800"/>
            </a:lvl3pPr>
            <a:lvl4pPr marL="1371396" indent="0" algn="ctr">
              <a:buNone/>
              <a:defRPr sz="1600"/>
            </a:lvl4pPr>
            <a:lvl5pPr marL="1828529" indent="0" algn="ctr">
              <a:buNone/>
              <a:defRPr sz="1600"/>
            </a:lvl5pPr>
            <a:lvl6pPr marL="2285658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8589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069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702"/>
            <a:ext cx="7886700" cy="2139950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1702"/>
            <a:ext cx="7886700" cy="1125538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8126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0659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274643"/>
            <a:ext cx="7886700" cy="993775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9" y="1260475"/>
            <a:ext cx="3868737" cy="61912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9" y="1879600"/>
            <a:ext cx="3868737" cy="2762250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5325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53308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91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741369"/>
            <a:ext cx="4629150" cy="36544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223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741369"/>
            <a:ext cx="4629150" cy="36544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2686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85210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4644"/>
            <a:ext cx="1971675" cy="4357687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274644"/>
            <a:ext cx="5762625" cy="4357687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5471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51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109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203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236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91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980380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150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39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844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481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942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36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209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9231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6" y="1762125"/>
            <a:ext cx="8390792" cy="1215629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44" y="3213504"/>
            <a:ext cx="6910754" cy="1448990"/>
          </a:xfrm>
        </p:spPr>
        <p:txBody>
          <a:bodyPr rtlCol="0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5F3EBB86-CE78-455F-A78E-B2D801CE4BB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08314310"/>
      </p:ext>
    </p:extLst>
  </p:cSld>
  <p:clrMapOvr>
    <a:masterClrMapping/>
  </p:clrMapOvr>
  <p:transition spd="slow" advTm="3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6430A994-803D-4CEA-BDE1-7A188624016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63335356"/>
      </p:ext>
    </p:extLst>
  </p:cSld>
  <p:clrMapOvr>
    <a:masterClrMapping/>
  </p:clrMapOvr>
  <p:transition spd="slow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91" y="3644510"/>
            <a:ext cx="8390792" cy="1126331"/>
          </a:xfrm>
          <a:prstGeom prst="rect">
            <a:avLst/>
          </a:prstGeom>
        </p:spPr>
        <p:txBody>
          <a:bodyPr lIns="68580" tIns="34290" rIns="68580" bIns="34290" rtlCol="0" anchor="t"/>
          <a:lstStyle>
            <a:lvl1pPr algn="l">
              <a:defRPr sz="30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91" y="2403879"/>
            <a:ext cx="8390792" cy="1240631"/>
          </a:xfrm>
        </p:spPr>
        <p:txBody>
          <a:bodyPr rtlCol="0"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E94E418-2471-455F-ACF3-37BBD8D3B1D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20933753"/>
      </p:ext>
    </p:extLst>
  </p:cSld>
  <p:clrMapOvr>
    <a:masterClrMapping/>
  </p:clrMapOvr>
  <p:transition spd="slow" advTm="3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4" y="1322785"/>
            <a:ext cx="4371243" cy="3743325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EC51EEE2-42DE-4590-8E4B-50AC0203440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62385235"/>
      </p:ext>
    </p:extLst>
  </p:cSld>
  <p:clrMapOvr>
    <a:masterClrMapping/>
  </p:clrMapOvr>
  <p:transition spd="slow" advTm="3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2" y="227416"/>
            <a:ext cx="8883161" cy="945356"/>
          </a:xfrm>
          <a:prstGeom prst="rect">
            <a:avLst/>
          </a:prstGeom>
        </p:spPr>
        <p:txBody>
          <a:bodyPr lIns="68580" tIns="34290" rIns="68580" bIns="34290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11"/>
            <a:ext cx="4360985" cy="528638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11"/>
            <a:ext cx="4362451" cy="528638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1" cy="3268266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E841F7D3-F490-4B30-BF4C-4FB67CECD35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61891681"/>
      </p:ext>
    </p:extLst>
  </p:cSld>
  <p:clrMapOvr>
    <a:masterClrMapping/>
  </p:clrMapOvr>
  <p:transition spd="slow" advTm="3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E0E0AA9-4632-44D5-8492-486B93A98CA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45044461"/>
      </p:ext>
    </p:extLst>
  </p:cSld>
  <p:clrMapOvr>
    <a:masterClrMapping/>
  </p:clrMapOvr>
  <p:transition spd="slow" advTm="3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F3D284E8-D458-4610-8B8E-99B5891CCBA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48471714"/>
      </p:ext>
    </p:extLst>
  </p:cSld>
  <p:clrMapOvr>
    <a:masterClrMapping/>
  </p:clrMapOvr>
  <p:transition spd="slow" advTm="3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1" y="226220"/>
            <a:ext cx="3247292" cy="960835"/>
          </a:xfrm>
          <a:prstGeom prst="rect">
            <a:avLst/>
          </a:prstGeom>
        </p:spPr>
        <p:txBody>
          <a:bodyPr lIns="68580" tIns="34290" rIns="68580" bIns="34290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9" y="226219"/>
            <a:ext cx="5517173" cy="4839891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41" y="1187060"/>
            <a:ext cx="3247292" cy="3879056"/>
          </a:xfrm>
        </p:spPr>
        <p:txBody>
          <a:bodyPr rtlCol="0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55C842AA-A9AD-4750-8E36-9DFD9D2A267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5215153"/>
      </p:ext>
    </p:extLst>
  </p:cSld>
  <p:clrMapOvr>
    <a:masterClrMapping/>
  </p:clrMapOvr>
  <p:transition spd="slow" advTm="3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50"/>
            <a:ext cx="5923085" cy="469106"/>
          </a:xfrm>
          <a:prstGeom prst="rect">
            <a:avLst/>
          </a:prstGeom>
        </p:spPr>
        <p:txBody>
          <a:bodyPr lIns="68580" tIns="34290" rIns="68580" bIns="34290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8202" tIns="39101" rIns="78202" bIns="39101"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 rt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1"/>
            <a:ext cx="5923085" cy="665560"/>
          </a:xfrm>
        </p:spPr>
        <p:txBody>
          <a:bodyPr rtlCol="0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CEA6510D-637B-4C8D-AE9C-239C6C7B631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06275126"/>
      </p:ext>
    </p:extLst>
  </p:cSld>
  <p:clrMapOvr>
    <a:masterClrMapping/>
  </p:clrMapOvr>
  <p:transition spd="slow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FC1FAC97-438D-46CF-ABFE-470C085A41C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36381982"/>
      </p:ext>
    </p:extLst>
  </p:cSld>
  <p:clrMapOvr>
    <a:masterClrMapping/>
  </p:clrMapOvr>
  <p:transition spd="slow" advTm="3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4" y="227410"/>
            <a:ext cx="2220059" cy="4838700"/>
          </a:xfrm>
          <a:prstGeom prst="rect">
            <a:avLst/>
          </a:prstGeom>
        </p:spPr>
        <p:txBody>
          <a:bodyPr vert="eaVert"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41" y="227410"/>
            <a:ext cx="6522427" cy="4838700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0493EB25-E6E8-4597-83A6-D44F6E1CB27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66578624"/>
      </p:ext>
    </p:extLst>
  </p:cSld>
  <p:clrMapOvr>
    <a:masterClrMapping/>
  </p:clrMapOvr>
  <p:transition spd="slow" advTm="3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7175"/>
            <a:ext cx="7284428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6" y="1198960"/>
            <a:ext cx="4044461" cy="3395663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45" y="1198960"/>
            <a:ext cx="4044461" cy="3395663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EB1783D1-C4E6-4FD1-8814-34F828A0CFB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6181384"/>
      </p:ext>
    </p:extLst>
  </p:cSld>
  <p:clrMapOvr>
    <a:masterClrMapping/>
  </p:clrMapOvr>
  <p:transition spd="slow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1" y="207174"/>
            <a:ext cx="8229600" cy="4387454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7B06DBD1-FE76-41B6-BF0F-790175B34BB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2831599"/>
      </p:ext>
    </p:extLst>
  </p:cSld>
  <p:clrMapOvr>
    <a:masterClrMapping/>
  </p:clrMapOvr>
  <p:transition spd="slow" advTm="3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5" y="273844"/>
            <a:ext cx="7886700" cy="994172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2D277227-0793-432C-9487-EA7051DCB65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76167492"/>
      </p:ext>
    </p:extLst>
  </p:cSld>
  <p:clrMapOvr>
    <a:masterClrMapping/>
  </p:clrMapOvr>
  <p:transition spd="slow" advTm="3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990076"/>
      </p:ext>
    </p:extLst>
  </p:cSld>
  <p:clrMapOvr>
    <a:masterClrMapping/>
  </p:clrMapOvr>
  <p:transition spd="slow" advTm="3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>
          <a:xfrm>
            <a:off x="87467" y="179071"/>
            <a:ext cx="263291" cy="198120"/>
            <a:chOff x="6190000" y="665863"/>
            <a:chExt cx="384810" cy="289560"/>
          </a:xfrm>
        </p:grpSpPr>
        <p:sp>
          <p:nvSpPr>
            <p:cNvPr id="8" name="等腰三角形 7"/>
            <p:cNvSpPr/>
            <p:nvPr/>
          </p:nvSpPr>
          <p:spPr>
            <a:xfrm rot="5400000">
              <a:off x="6301760" y="682373"/>
              <a:ext cx="289560" cy="256540"/>
            </a:xfrm>
            <a:prstGeom prst="triangle">
              <a:avLst/>
            </a:prstGeom>
            <a:solidFill>
              <a:srgbClr val="242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173490" y="682373"/>
              <a:ext cx="289560" cy="256540"/>
            </a:xfrm>
            <a:prstGeom prst="triangle">
              <a:avLst/>
            </a:prstGeom>
            <a:solidFill>
              <a:srgbClr val="37A6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1658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5632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498"/>
            <a:ext cx="6910754" cy="1448990"/>
          </a:xfrm>
        </p:spPr>
        <p:txBody>
          <a:bodyPr rtlCol="0"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205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841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4"/>
            <a:ext cx="8390792" cy="1126331"/>
          </a:xfrm>
        </p:spPr>
        <p:txBody>
          <a:bodyPr rtlCol="0" anchor="t"/>
          <a:lstStyle>
            <a:lvl1pPr algn="l">
              <a:defRPr sz="34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3"/>
            <a:ext cx="8390792" cy="1240631"/>
          </a:xfrm>
        </p:spPr>
        <p:txBody>
          <a:bodyPr rtlCol="0" anchor="b"/>
          <a:lstStyle>
            <a:lvl1pPr marL="0" indent="0">
              <a:buNone/>
              <a:defRPr sz="1700"/>
            </a:lvl1pPr>
            <a:lvl2pPr marL="389626" indent="0">
              <a:buNone/>
              <a:defRPr sz="1500"/>
            </a:lvl2pPr>
            <a:lvl3pPr marL="779252" indent="0">
              <a:buNone/>
              <a:defRPr sz="1400"/>
            </a:lvl3pPr>
            <a:lvl4pPr marL="1168878" indent="0">
              <a:buNone/>
              <a:defRPr sz="1200"/>
            </a:lvl4pPr>
            <a:lvl5pPr marL="1558503" indent="0">
              <a:buNone/>
              <a:defRPr sz="1200"/>
            </a:lvl5pPr>
            <a:lvl6pPr marL="1948129" indent="0">
              <a:buNone/>
              <a:defRPr sz="1200"/>
            </a:lvl6pPr>
            <a:lvl7pPr marL="2337755" indent="0">
              <a:buNone/>
              <a:defRPr sz="1200"/>
            </a:lvl7pPr>
            <a:lvl8pPr marL="2727381" indent="0">
              <a:buNone/>
              <a:defRPr sz="1200"/>
            </a:lvl8pPr>
            <a:lvl9pPr marL="3117007" indent="0">
              <a:buNone/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0096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45982" y="4348163"/>
            <a:ext cx="3817326" cy="486966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03985" y="4348163"/>
            <a:ext cx="3818792" cy="486966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602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0"/>
            <a:ext cx="8883162" cy="945356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06"/>
            <a:ext cx="4360985" cy="528638"/>
          </a:xfrm>
        </p:spPr>
        <p:txBody>
          <a:bodyPr rtlCol="0"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 rtlCol="0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rtlCol="0"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 rtlCol="0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74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25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455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19"/>
            <a:ext cx="3247292" cy="960835"/>
          </a:xfrm>
        </p:spPr>
        <p:txBody>
          <a:bodyPr rtlCol="0" anchor="b"/>
          <a:lstStyle>
            <a:lvl1pPr algn="l">
              <a:defRPr sz="17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3" y="226219"/>
            <a:ext cx="5517174" cy="4839891"/>
          </a:xfrm>
        </p:spPr>
        <p:txBody>
          <a:bodyPr rtlCol="0"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4"/>
            <a:ext cx="3247292" cy="3879056"/>
          </a:xfrm>
        </p:spPr>
        <p:txBody>
          <a:bodyPr rtlCol="0"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720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44"/>
            <a:ext cx="5923085" cy="469106"/>
          </a:xfrm>
        </p:spPr>
        <p:txBody>
          <a:bodyPr rtlCol="0" anchor="b"/>
          <a:lstStyle>
            <a:lvl1pPr algn="l">
              <a:defRPr sz="17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7925" tIns="38963" rIns="77925" bIns="38963" rtlCol="0"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pPr lvl="0" rt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0"/>
            <a:ext cx="5923085" cy="665560"/>
          </a:xfrm>
        </p:spPr>
        <p:txBody>
          <a:bodyPr rtlCol="0"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410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523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419243" y="1431132"/>
            <a:ext cx="1957754" cy="3403997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45981" y="1431132"/>
            <a:ext cx="5732585" cy="3403997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387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500"/>
            <a:ext cx="6910754" cy="1448990"/>
          </a:xfrm>
        </p:spPr>
        <p:txBody>
          <a:bodyPr rtlCol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31720DC2-1C33-4AEB-8A53-D65C2B80E180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292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DF15B727-83CA-462D-BE1D-49DA0FC3896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915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6"/>
            <a:ext cx="8390792" cy="1126331"/>
          </a:xfrm>
        </p:spPr>
        <p:txBody>
          <a:bodyPr rtlCol="0" anchor="t"/>
          <a:lstStyle>
            <a:lvl1pPr algn="l">
              <a:defRPr sz="40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5"/>
            <a:ext cx="8390792" cy="1240631"/>
          </a:xfrm>
        </p:spPr>
        <p:txBody>
          <a:bodyPr rtlCol="0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77240293-7ED5-414A-924D-45CFBAD12B16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894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6" y="1322785"/>
            <a:ext cx="4371243" cy="3743325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D24DEB4A-599E-4FC9-9965-97FA6E7335E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3"/>
            <a:ext cx="8883162" cy="945356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7" y="1269206"/>
            <a:ext cx="4360985" cy="528638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7" y="1797844"/>
            <a:ext cx="4360985" cy="3268266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F18401E0-E332-4322-BE46-763BD596C85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311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3E4D9F0-568D-4D64-A200-840F3F1A528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0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6E4C92A1-9DF0-41CB-A976-0AA5733DC39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598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21"/>
            <a:ext cx="3247292" cy="960835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4" y="226219"/>
            <a:ext cx="5517174" cy="4839891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6"/>
            <a:ext cx="3247292" cy="3879056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75BB0843-10C7-4E8B-9B6E-D38C176467D7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080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10" y="3969547"/>
            <a:ext cx="5923085" cy="469106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10" y="507206"/>
            <a:ext cx="5923085" cy="3401616"/>
          </a:xfrm>
        </p:spPr>
        <p:txBody>
          <a:bodyPr lIns="104269" tIns="52135" rIns="104269" bIns="52135"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rt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10" y="4438653"/>
            <a:ext cx="5923085" cy="665560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3F854E5-63D5-4088-BD80-C764C096256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436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5499F1CB-66B7-4FD6-9290-D0234F1EA835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869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0" y="227410"/>
            <a:ext cx="2220058" cy="4838700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35" y="227410"/>
            <a:ext cx="6522426" cy="4838700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C07BB847-FCD7-45AA-AF05-36AFDC0B69C4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955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7171"/>
            <a:ext cx="7284427" cy="856060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198960"/>
            <a:ext cx="4044462" cy="3395663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38" y="1198960"/>
            <a:ext cx="4044462" cy="3395663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0CA6C3DA-8B15-4586-9FC4-71BCB626AFF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672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7169"/>
            <a:ext cx="8229600" cy="4387454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0C893BDB-8EA4-4312-8D77-15EFC287BD7D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91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161261" y="1"/>
            <a:ext cx="226045" cy="721364"/>
            <a:chOff x="161510" y="0"/>
            <a:chExt cx="225739" cy="721610"/>
          </a:xfrm>
        </p:grpSpPr>
        <p:sp>
          <p:nvSpPr>
            <p:cNvPr id="3" name="矩形 2"/>
            <p:cNvSpPr/>
            <p:nvPr/>
          </p:nvSpPr>
          <p:spPr>
            <a:xfrm>
              <a:off x="161510" y="0"/>
              <a:ext cx="46010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1899" y="0"/>
              <a:ext cx="46010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0850" y="0"/>
              <a:ext cx="46010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239" y="0"/>
              <a:ext cx="46010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组合 6"/>
          <p:cNvGrpSpPr>
            <a:grpSpLocks/>
          </p:cNvGrpSpPr>
          <p:nvPr userDrawn="1"/>
        </p:nvGrpSpPr>
        <p:grpSpPr bwMode="auto">
          <a:xfrm rot="10800000">
            <a:off x="8801334" y="4963165"/>
            <a:ext cx="226044" cy="180341"/>
            <a:chOff x="161510" y="0"/>
            <a:chExt cx="225739" cy="721610"/>
          </a:xfrm>
        </p:grpSpPr>
        <p:sp>
          <p:nvSpPr>
            <p:cNvPr id="8" name="矩形 7"/>
            <p:cNvSpPr/>
            <p:nvPr/>
          </p:nvSpPr>
          <p:spPr>
            <a:xfrm>
              <a:off x="161510" y="0"/>
              <a:ext cx="46011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1899" y="0"/>
              <a:ext cx="46011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80850" y="0"/>
              <a:ext cx="46011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238" y="0"/>
              <a:ext cx="46011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9061" indent="0" algn="ctr">
              <a:buNone/>
              <a:defRPr/>
            </a:lvl2pPr>
            <a:lvl3pPr marL="698123" indent="0" algn="ctr">
              <a:buNone/>
              <a:defRPr/>
            </a:lvl3pPr>
            <a:lvl4pPr marL="1046673" indent="0" algn="ctr">
              <a:buNone/>
              <a:defRPr/>
            </a:lvl4pPr>
            <a:lvl5pPr marL="1395733" indent="0" algn="ctr">
              <a:buNone/>
              <a:defRPr/>
            </a:lvl5pPr>
            <a:lvl6pPr marL="1744796" indent="0" algn="ctr">
              <a:buNone/>
              <a:defRPr/>
            </a:lvl6pPr>
            <a:lvl7pPr marL="2093860" indent="0" algn="ctr">
              <a:buNone/>
              <a:defRPr/>
            </a:lvl7pPr>
            <a:lvl8pPr marL="2442920" indent="0" algn="ctr">
              <a:buNone/>
              <a:defRPr/>
            </a:lvl8pPr>
            <a:lvl9pPr marL="2791985" indent="0" algn="ctr">
              <a:buNone/>
              <a:defRPr/>
            </a:lvl9pPr>
          </a:lstStyle>
          <a:p>
            <a:pPr rtl="0"/>
            <a:r>
              <a:rPr lang="en" noProof="1"/>
              <a:t>按一下以編輯母片副標題樣式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2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41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rtlCol="0" anchor="t"/>
          <a:lstStyle>
            <a:lvl1pPr algn="l">
              <a:defRPr sz="3100" b="1" cap="all"/>
            </a:lvl1pPr>
          </a:lstStyle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9061" indent="0">
              <a:buNone/>
              <a:defRPr sz="1400"/>
            </a:lvl2pPr>
            <a:lvl3pPr marL="698123" indent="0">
              <a:buNone/>
              <a:defRPr sz="1200"/>
            </a:lvl3pPr>
            <a:lvl4pPr marL="1046673" indent="0">
              <a:buNone/>
              <a:defRPr sz="1100"/>
            </a:lvl4pPr>
            <a:lvl5pPr marL="1395733" indent="0">
              <a:buNone/>
              <a:defRPr sz="1100"/>
            </a:lvl5pPr>
            <a:lvl6pPr marL="1744796" indent="0">
              <a:buNone/>
              <a:defRPr sz="1100"/>
            </a:lvl6pPr>
            <a:lvl7pPr marL="2093860" indent="0">
              <a:buNone/>
              <a:defRPr sz="1100"/>
            </a:lvl7pPr>
            <a:lvl8pPr marL="2442920" indent="0">
              <a:buNone/>
              <a:defRPr sz="1100"/>
            </a:lvl8pPr>
            <a:lvl9pPr marL="2791985" indent="0">
              <a:buNone/>
              <a:defRPr sz="1100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01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18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8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rtlCol="0" anchor="b"/>
          <a:lstStyle>
            <a:lvl1pPr algn="l">
              <a:defRPr sz="1500" b="1"/>
            </a:lvl1pPr>
          </a:lstStyle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15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rtlCol="0" anchor="b"/>
          <a:lstStyle>
            <a:lvl1pPr algn="l">
              <a:defRPr sz="1500" b="1"/>
            </a:lvl1pPr>
          </a:lstStyle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9061" indent="0">
              <a:buNone/>
              <a:defRPr sz="2100"/>
            </a:lvl2pPr>
            <a:lvl3pPr marL="698123" indent="0">
              <a:buNone/>
              <a:defRPr sz="1800"/>
            </a:lvl3pPr>
            <a:lvl4pPr marL="1046673" indent="0">
              <a:buNone/>
              <a:defRPr sz="1500"/>
            </a:lvl4pPr>
            <a:lvl5pPr marL="1395733" indent="0">
              <a:buNone/>
              <a:defRPr sz="1500"/>
            </a:lvl5pPr>
            <a:lvl6pPr marL="1744796" indent="0">
              <a:buNone/>
              <a:defRPr sz="1500"/>
            </a:lvl6pPr>
            <a:lvl7pPr marL="2093860" indent="0">
              <a:buNone/>
              <a:defRPr sz="1500"/>
            </a:lvl7pPr>
            <a:lvl8pPr marL="2442920" indent="0">
              <a:buNone/>
              <a:defRPr sz="1500"/>
            </a:lvl8pPr>
            <a:lvl9pPr marL="2791985" indent="0">
              <a:buNone/>
              <a:defRPr sz="1500"/>
            </a:lvl9pPr>
          </a:lstStyle>
          <a:p>
            <a:pPr lvl="0" rtl="0"/>
            <a:endParaRPr lang="zh-TW" altLang="en-US" noProof="1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26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85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93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80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86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23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6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54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93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17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8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4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30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28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683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495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rtlCol="0" anchor="t"/>
          <a:lstStyle>
            <a:lvl1pPr algn="l">
              <a:defRPr sz="40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rtlCol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552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826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070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248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84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531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688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32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165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44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1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27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62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54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93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09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45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0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57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55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26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55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63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0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06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470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29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91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549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72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96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344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477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4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56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669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420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899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812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334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691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54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9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706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277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71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82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366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547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21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923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68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4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75" y="1543159"/>
            <a:ext cx="8229057" cy="8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707" y="4139206"/>
            <a:ext cx="3200943" cy="44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rtlCol="0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+mj-lt"/>
                <a:ea typeface="微軟正黑體" pitchFamily="34" charset="-120"/>
              </a:defRPr>
            </a:lvl1pPr>
          </a:lstStyle>
          <a:p>
            <a:pPr rtl="0"/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33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900" r:id="rId19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48966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69793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04690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395869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1728" indent="-261728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67073" indent="-218102" algn="l" rtl="0" fontAlgn="base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72423" indent="-174486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21389" indent="-174486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70355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919320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287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25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2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5701838" y="123478"/>
            <a:ext cx="1318434" cy="339011"/>
          </a:xfrm>
          <a:prstGeom prst="chevron">
            <a:avLst>
              <a:gd name="adj" fmla="val 26711"/>
            </a:avLst>
          </a:prstGeom>
          <a:solidFill>
            <a:schemeClr val="accent5">
              <a:lumMod val="25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427984" y="149899"/>
            <a:ext cx="12961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77596" y="149900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49900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2987824" y="149900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5868144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3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214" r:id="rId13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198960"/>
            <a:ext cx="82296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812" tIns="35906" rIns="71812" bIns="35906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First level</a:t>
            </a:r>
          </a:p>
          <a:p>
            <a:pPr lvl="1" rtl="0"/>
            <a:r>
              <a:rPr lang="en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097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812" tIns="35906" rIns="71812" bIns="35906" numCol="1" rtlCol="0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新細明體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B50439-2A61-4D9E-9C92-B54B7FAE61AB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4" name="燕尾形 2"/>
          <p:cNvSpPr>
            <a:spLocks noChangeArrowheads="1"/>
          </p:cNvSpPr>
          <p:nvPr userDrawn="1"/>
        </p:nvSpPr>
        <p:spPr bwMode="auto">
          <a:xfrm>
            <a:off x="7020272" y="72499"/>
            <a:ext cx="1368152" cy="339011"/>
          </a:xfrm>
          <a:prstGeom prst="chevron">
            <a:avLst>
              <a:gd name="adj" fmla="val 26711"/>
            </a:avLst>
          </a:prstGeom>
          <a:solidFill>
            <a:srgbClr val="FF66CC"/>
          </a:solidFill>
          <a:ln>
            <a:solidFill>
              <a:srgbClr val="FF66CC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5" name="TextBox 5"/>
          <p:cNvSpPr>
            <a:spLocks noChangeArrowheads="1"/>
          </p:cNvSpPr>
          <p:nvPr userDrawn="1"/>
        </p:nvSpPr>
        <p:spPr bwMode="auto">
          <a:xfrm>
            <a:off x="4499992" y="98920"/>
            <a:ext cx="122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6"/>
          <p:cNvSpPr>
            <a:spLocks noChangeArrowheads="1"/>
          </p:cNvSpPr>
          <p:nvPr userDrawn="1"/>
        </p:nvSpPr>
        <p:spPr bwMode="auto">
          <a:xfrm>
            <a:off x="77596" y="98921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7" name="TextBox 10"/>
          <p:cNvSpPr>
            <a:spLocks noChangeArrowheads="1"/>
          </p:cNvSpPr>
          <p:nvPr userDrawn="1"/>
        </p:nvSpPr>
        <p:spPr bwMode="auto">
          <a:xfrm>
            <a:off x="1547664" y="98921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8" name="TextBox 11"/>
          <p:cNvSpPr>
            <a:spLocks noChangeArrowheads="1"/>
          </p:cNvSpPr>
          <p:nvPr userDrawn="1"/>
        </p:nvSpPr>
        <p:spPr bwMode="auto">
          <a:xfrm>
            <a:off x="2987824" y="98921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5"/>
          <p:cNvSpPr>
            <a:spLocks noChangeArrowheads="1"/>
          </p:cNvSpPr>
          <p:nvPr userDrawn="1"/>
        </p:nvSpPr>
        <p:spPr bwMode="auto">
          <a:xfrm>
            <a:off x="7128284" y="165060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5796136" y="175865"/>
            <a:ext cx="122413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0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7" r:id="rId15"/>
    <p:sldLayoutId id="2147484198" r:id="rId16"/>
    <p:sldLayoutId id="2147484215" r:id="rId17"/>
  </p:sldLayoutIdLst>
  <p:transition spd="slow" advTm="3000"/>
  <p:hf hdr="0" ftr="0" dt="0"/>
  <p:txStyles>
    <p:titleStyle>
      <a:lvl1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29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858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287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716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67891" indent="-267891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l"/>
        <a:defRPr kumimoji="1" sz="1700" b="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83406" indent="-222647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anose="020B0603020202020204" pitchFamily="34" charset="0"/>
        <a:buChar char="―"/>
        <a:defRPr kumimoji="1" sz="1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97731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¢"/>
        <a:defRPr kumimoji="1" sz="1300">
          <a:solidFill>
            <a:schemeClr val="tx1"/>
          </a:solidFill>
          <a:latin typeface="+mn-lt"/>
          <a:ea typeface="+mn-ea"/>
        </a:defRPr>
      </a:lvl3pPr>
      <a:lvl4pPr marL="1257300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p"/>
        <a:defRPr kumimoji="1" sz="1300">
          <a:solidFill>
            <a:schemeClr val="tx1"/>
          </a:solidFill>
          <a:latin typeface="+mn-lt"/>
          <a:ea typeface="+mn-ea"/>
        </a:defRPr>
      </a:lvl4pPr>
      <a:lvl5pPr marL="1614488" indent="-177404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»"/>
        <a:defRPr sz="1300">
          <a:solidFill>
            <a:schemeClr val="tx1"/>
          </a:solidFill>
          <a:latin typeface="+mn-lt"/>
          <a:ea typeface="+mn-ea"/>
        </a:defRPr>
      </a:lvl5pPr>
      <a:lvl6pPr marL="21014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443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7872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301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31681" y="1297782"/>
            <a:ext cx="7255119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按一下以編輯母片標題樣式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1681" y="4419601"/>
            <a:ext cx="3253154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rtlCol="0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endParaRPr lang="zh-TW" altLang="zh-TW" b="0">
              <a:solidFill>
                <a:srgbClr val="FFFFFF"/>
              </a:solidFill>
              <a:latin typeface="Trebuchet MS" pitchFamily="34" charset="0"/>
              <a:ea typeface="新細明體" charset="-12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431681" y="3746897"/>
            <a:ext cx="2647950" cy="22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32" tIns="35766" rIns="71532" bIns="35766" rtlCol="0">
            <a:spAutoFit/>
          </a:bodyPr>
          <a:lstStyle/>
          <a:p>
            <a:pPr defTabSz="815780" rtl="0">
              <a:spcBef>
                <a:spcPct val="50000"/>
              </a:spcBef>
              <a:defRPr/>
            </a:pPr>
            <a:r>
              <a:rPr lang="en" sz="1000">
                <a:solidFill>
                  <a:srgbClr val="FFFFFF"/>
                </a:solidFill>
                <a:latin typeface="Trebuchet MS" pitchFamily="34" charset="0"/>
                <a:ea typeface="新細明體" pitchFamily="18" charset="-120"/>
              </a:rPr>
              <a:t>Presenter &amp; Job Title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1681" y="3944541"/>
            <a:ext cx="7203831" cy="4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5871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hf hdr="0" ftr="0" dt="0"/>
  <p:txStyles>
    <p:titleStyle>
      <a:lvl1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89626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779252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168878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558503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6515" indent="-266515" algn="l" defTabSz="715667" rtl="0" eaLnBrk="0" fontAlgn="base" hangingPunct="0">
        <a:spcBef>
          <a:spcPct val="20000"/>
        </a:spcBef>
        <a:spcAft>
          <a:spcPct val="0"/>
        </a:spcAft>
        <a:defRPr kumimoji="1" sz="2200" b="1">
          <a:solidFill>
            <a:schemeClr val="bg1"/>
          </a:solidFill>
          <a:latin typeface="+mn-lt"/>
          <a:ea typeface="+mn-ea"/>
          <a:cs typeface="+mn-cs"/>
        </a:defRPr>
      </a:lvl1pPr>
      <a:lvl2pPr marL="581733" indent="-22592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Arial" charset="0"/>
          <a:ea typeface="+mn-ea"/>
        </a:defRPr>
      </a:lvl2pPr>
      <a:lvl3pPr marL="895598" indent="-179932" algn="l" defTabSz="715667" rtl="0" eaLnBrk="0" fontAlgn="base" hangingPunct="0">
        <a:spcBef>
          <a:spcPct val="20000"/>
        </a:spcBef>
        <a:spcAft>
          <a:spcPct val="0"/>
        </a:spcAft>
        <a:buChar char="•"/>
        <a:defRPr kumimoji="1" sz="1900">
          <a:solidFill>
            <a:schemeClr val="tx1"/>
          </a:solidFill>
          <a:latin typeface="Arial" charset="0"/>
          <a:ea typeface="+mn-ea"/>
        </a:defRPr>
      </a:lvl3pPr>
      <a:lvl4pPr marL="1252755" indent="-17857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1700">
          <a:solidFill>
            <a:schemeClr val="tx1"/>
          </a:solidFill>
          <a:latin typeface="Arial" charset="0"/>
          <a:ea typeface="+mn-ea"/>
        </a:defRPr>
      </a:lvl4pPr>
      <a:lvl5pPr marL="1611266" indent="-178579" algn="l" defTabSz="715667" rtl="0" eaLnBrk="0" fontAlgn="base" hangingPunct="0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Arial" charset="0"/>
          <a:ea typeface="+mn-ea"/>
        </a:defRPr>
      </a:lvl5pPr>
      <a:lvl6pPr marL="2142942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6pPr>
      <a:lvl7pPr marL="2532568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7pPr>
      <a:lvl8pPr marL="2922194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8pPr>
      <a:lvl9pPr marL="3311820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zh-TW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07170"/>
            <a:ext cx="7284427" cy="85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Changing Industry Landscape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8960"/>
            <a:ext cx="82296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First level</a:t>
            </a:r>
          </a:p>
          <a:p>
            <a:pPr lvl="1" rtl="0"/>
            <a:r>
              <a:rPr lang="en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189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rtlCol="0" anchor="t" anchorCtr="0" compatLnSpc="1">
            <a:prstTxWarp prst="textNoShape">
              <a:avLst/>
            </a:prstTxWarp>
          </a:bodyPr>
          <a:lstStyle>
            <a:lvl1pPr algn="l">
              <a:defRPr sz="15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1pPr>
          </a:lstStyle>
          <a:p>
            <a:pPr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fld id="{FD73EF7C-49A4-4DAD-9C74-94F7F7F0D54D}" type="slidenum">
              <a:rPr kumimoji="0" lang="en-US" altLang="zh-TW">
                <a:solidFill>
                  <a:prstClr val="white"/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9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</p:sldLayoutIdLst>
  <p:hf hdr="0" ftr="0" dt="0"/>
  <p:txStyles>
    <p:titleStyle>
      <a:lvl1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57188" indent="-35718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22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686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 sz="1700">
          <a:solidFill>
            <a:schemeClr val="tx1"/>
          </a:solidFill>
          <a:latin typeface="+mn-lt"/>
          <a:ea typeface="+mn-ea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 sz="1700">
          <a:solidFill>
            <a:schemeClr val="tx1"/>
          </a:solidFill>
          <a:latin typeface="+mn-lt"/>
          <a:ea typeface="+mn-ea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 sz="1700">
          <a:solidFill>
            <a:schemeClr val="tx1"/>
          </a:solidFill>
          <a:latin typeface="+mn-lt"/>
          <a:ea typeface="+mn-ea"/>
        </a:defRPr>
      </a:lvl4pPr>
      <a:lvl5pPr marL="2152650" indent="-23653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 sz="1700">
          <a:solidFill>
            <a:schemeClr val="tx1"/>
          </a:solidFill>
          <a:latin typeface="+mn-lt"/>
          <a:ea typeface="+mn-ea"/>
        </a:defRPr>
      </a:lvl5pPr>
      <a:lvl6pPr marL="28019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32591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7163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41735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848" y="1543159"/>
            <a:ext cx="8228304" cy="85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030" tIns="37013" rIns="74030" bIns="37013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912" y="4139206"/>
            <a:ext cx="3200615" cy="44059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74030" tIns="37013" rIns="74030" bIns="37013" numCol="1" rtlCol="0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Trebuchet MS" pitchFamily="34" charset="0"/>
                <a:ea typeface="微軟正黑體" pitchFamily="34" charset="-120"/>
              </a:defRPr>
            </a:lvl1pPr>
          </a:lstStyle>
          <a:p>
            <a:pPr rtl="0"/>
            <a:endParaRPr kumimoji="0"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5pPr>
      <a:lvl6pPr marL="34906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6pPr>
      <a:lvl7pPr marL="69812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7pPr>
      <a:lvl8pPr marL="104667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8pPr>
      <a:lvl9pPr marL="139573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9pPr>
    </p:titleStyle>
    <p:bodyStyle>
      <a:lvl1pPr marL="262184" indent="-26218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66777" indent="-217199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新細明體" pitchFamily="18" charset="-120"/>
        </a:defRPr>
      </a:lvl2pPr>
      <a:lvl3pPr marL="872660" indent="-17479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新細明體" pitchFamily="18" charset="-120"/>
        </a:defRPr>
      </a:lvl3pPr>
      <a:lvl4pPr marL="1220948" indent="-17350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新細明體" pitchFamily="18" charset="-120"/>
        </a:defRPr>
      </a:lvl4pPr>
      <a:lvl5pPr marL="1570523" indent="-17479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新細明體" pitchFamily="18" charset="-120"/>
        </a:defRPr>
      </a:lvl5pPr>
      <a:lvl6pPr marL="1919069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131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190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56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9061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812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67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73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796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6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92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985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1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燕尾形 2"/>
          <p:cNvSpPr>
            <a:spLocks noChangeArrowheads="1"/>
          </p:cNvSpPr>
          <p:nvPr userDrawn="1"/>
        </p:nvSpPr>
        <p:spPr bwMode="auto">
          <a:xfrm>
            <a:off x="108458" y="123478"/>
            <a:ext cx="1439206" cy="339011"/>
          </a:xfrm>
          <a:prstGeom prst="chevron">
            <a:avLst>
              <a:gd name="adj" fmla="val 2671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6" name="TextBox 5"/>
          <p:cNvSpPr>
            <a:spLocks noChangeArrowheads="1"/>
          </p:cNvSpPr>
          <p:nvPr userDrawn="1"/>
        </p:nvSpPr>
        <p:spPr bwMode="auto">
          <a:xfrm>
            <a:off x="4693726" y="149899"/>
            <a:ext cx="11744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>
            <a:spLocks noChangeArrowheads="1"/>
          </p:cNvSpPr>
          <p:nvPr userDrawn="1"/>
        </p:nvSpPr>
        <p:spPr bwMode="auto">
          <a:xfrm>
            <a:off x="229424" y="135670"/>
            <a:ext cx="13960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8" name="TextBox 10"/>
          <p:cNvSpPr>
            <a:spLocks noChangeArrowheads="1"/>
          </p:cNvSpPr>
          <p:nvPr userDrawn="1"/>
        </p:nvSpPr>
        <p:spPr bwMode="auto">
          <a:xfrm>
            <a:off x="1811623" y="153494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9" name="TextBox 11"/>
          <p:cNvSpPr>
            <a:spLocks noChangeArrowheads="1"/>
          </p:cNvSpPr>
          <p:nvPr userDrawn="1"/>
        </p:nvSpPr>
        <p:spPr bwMode="auto">
          <a:xfrm>
            <a:off x="3193699" y="149899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5"/>
          <p:cNvSpPr>
            <a:spLocks noChangeArrowheads="1"/>
          </p:cNvSpPr>
          <p:nvPr userDrawn="1"/>
        </p:nvSpPr>
        <p:spPr bwMode="auto">
          <a:xfrm>
            <a:off x="6012160" y="226843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90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9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pPr rtl="0"/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1475656" y="123478"/>
            <a:ext cx="1800200" cy="339011"/>
          </a:xfrm>
          <a:prstGeom prst="chevron">
            <a:avLst>
              <a:gd name="adj" fmla="val 2671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23634" y="149899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179512" y="149900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49900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49900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12160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2915816" y="123478"/>
            <a:ext cx="1658329" cy="339011"/>
          </a:xfrm>
          <a:prstGeom prst="chevron">
            <a:avLst>
              <a:gd name="adj" fmla="val 2671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651626" y="149899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179512" y="149900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49900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059832" y="139094"/>
            <a:ext cx="15121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5940152" y="226844"/>
            <a:ext cx="118198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7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4355976" y="123478"/>
            <a:ext cx="1561886" cy="339011"/>
          </a:xfrm>
          <a:prstGeom prst="chevron">
            <a:avLst>
              <a:gd name="adj" fmla="val 26711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540778" y="149899"/>
            <a:ext cx="12330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179512" y="149900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49900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2987824" y="149900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226844"/>
            <a:ext cx="116922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82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243" r:id="rId13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4643"/>
            <a:ext cx="7886700" cy="993775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531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211" r:id="rId12"/>
  </p:sldLayoutIdLst>
  <p:hf hdr="0" ftr="0" dt="0"/>
  <p:txStyles>
    <p:titleStyle>
      <a:lvl1pPr algn="l" defTabSz="9142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hyperlink" Target="http://www.google.com.tw/url?sa=i&amp;rct=j&amp;q=&amp;esrc=s&amp;source=images&amp;cd=&amp;cad=rja&amp;uact=8&amp;ved=0ahUKEwjBjLTT3oXKAhUBKqYKHTMoATQQjRwIBw&amp;url=http://www.ottomacau.com/portfolio/%E8%A1%A3%E6%AB%83-13.html&amp;psig=AFQjCNEEBzw7WQrE8f3glVtN93j0WAC-dw&amp;ust=1451638911341429" TargetMode="External"/><Relationship Id="rId7" Type="http://schemas.openxmlformats.org/officeDocument/2006/relationships/image" Target="../media/image28.jpe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33.svg"/><Relationship Id="rId1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2.svg"/><Relationship Id="rId5" Type="http://schemas.openxmlformats.org/officeDocument/2006/relationships/image" Target="../media/image45.png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6.svg"/><Relationship Id="rId4" Type="http://schemas.openxmlformats.org/officeDocument/2006/relationships/diagramData" Target="../diagrams/data1.xml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1.png"/><Relationship Id="rId21" Type="http://schemas.openxmlformats.org/officeDocument/2006/relationships/image" Target="../media/image78.pn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3.jpeg"/><Relationship Id="rId20" Type="http://schemas.openxmlformats.org/officeDocument/2006/relationships/image" Target="../media/image77.jpe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97.xml"/><Relationship Id="rId6" Type="http://schemas.openxmlformats.org/officeDocument/2006/relationships/hyperlink" Target="http://www.google.com.tw/url?sa=i&amp;rct=j&amp;q=&amp;esrc=s&amp;source=images&amp;cd=&amp;cad=rja&amp;uact=8&amp;ved=0ahUKEwinzt6n8v7LAhUCUZQKHcuXDhwQjRwIBw&amp;url=http://www.imgmob.net/snap-on-tools.html&amp;psig=AFQjCNEZXhzR_Ff0SJbsCLUdKcdAOAjYFQ&amp;ust=1460199805527166" TargetMode="External"/><Relationship Id="rId11" Type="http://schemas.openxmlformats.org/officeDocument/2006/relationships/image" Target="../media/image68.png"/><Relationship Id="rId24" Type="http://schemas.openxmlformats.org/officeDocument/2006/relationships/image" Target="../media/image81.jpeg"/><Relationship Id="rId5" Type="http://schemas.openxmlformats.org/officeDocument/2006/relationships/image" Target="../media/image63.jpe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2.png"/><Relationship Id="rId9" Type="http://schemas.openxmlformats.org/officeDocument/2006/relationships/image" Target="../media/image66.jpe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1403648" y="3939902"/>
            <a:ext cx="3024336" cy="47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49" tIns="35775" rIns="71549" bIns="35775" rtlCol="0">
            <a:spAutoFit/>
          </a:bodyPr>
          <a:lstStyle/>
          <a:p>
            <a:pPr defTabSz="815687" rtl="0"/>
            <a:r>
              <a:rPr lang="en" sz="12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Special Assistant, </a:t>
            </a:r>
            <a:r>
              <a:rPr lang="en-US" altLang="zh-TW" sz="12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Vincent</a:t>
            </a:r>
            <a:r>
              <a:rPr lang="en" sz="12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" sz="12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Jen</a:t>
            </a:r>
            <a:endParaRPr lang="en-US" altLang="zh-TW" sz="12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defTabSz="815687"/>
            <a:r>
              <a:rPr lang="en-US" altLang="zh-TW" sz="14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Third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quarter </a:t>
            </a:r>
            <a:r>
              <a:rPr lang="en" sz="14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of </a:t>
            </a:r>
            <a:r>
              <a:rPr lang="en" sz="14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2024 </a:t>
            </a:r>
            <a:endParaRPr lang="en-US" altLang="zh-TW" sz="14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1182086" y="1221601"/>
            <a:ext cx="7254385" cy="61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49" tIns="35775" rIns="71549" bIns="35775" numCol="1" rtlCol="0" anchor="ctr" anchorCtr="0" compatLnSpc="1">
            <a:prstTxWarp prst="textNoShape">
              <a:avLst/>
            </a:prstTxWarp>
          </a:bodyPr>
          <a:lstStyle/>
          <a:p>
            <a:pPr defTabSz="715586" rtl="0" eaLnBrk="0" fontAlgn="ctr" hangingPunct="0">
              <a:defRPr/>
            </a:pPr>
            <a:r>
              <a:rPr lang="en" sz="2800" kern="0" dirty="0">
                <a:solidFill>
                  <a:srgbClr val="ECECFE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NAN JUEN INTERNATIONAL CO., LTD. (6584TW )</a:t>
            </a:r>
            <a:endParaRPr lang="zh-TW" altLang="en-US" sz="2800" kern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71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3858" y="555526"/>
            <a:ext cx="2736304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Operational Update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9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graphicFrame>
        <p:nvGraphicFramePr>
          <p:cNvPr id="5" name="Group 237">
            <a:extLst>
              <a:ext uri="{FF2B5EF4-FFF2-40B4-BE49-F238E27FC236}">
                <a16:creationId xmlns="" xmlns:a16="http://schemas.microsoft.com/office/drawing/2014/main" id="{26ABBB4A-643D-4A2D-AFB9-DAF79293F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609377"/>
              </p:ext>
            </p:extLst>
          </p:nvPr>
        </p:nvGraphicFramePr>
        <p:xfrm>
          <a:off x="251520" y="927532"/>
          <a:ext cx="8784975" cy="3798478"/>
        </p:xfrm>
        <a:graphic>
          <a:graphicData uri="http://schemas.openxmlformats.org/drawingml/2006/table">
            <a:tbl>
              <a:tblPr/>
              <a:tblGrid>
                <a:gridCol w="16837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534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85460">
                  <a:extLst>
                    <a:ext uri="{9D8B030D-6E8A-4147-A177-3AD203B41FA5}">
                      <a16:colId xmlns="" xmlns:a16="http://schemas.microsoft.com/office/drawing/2014/main" val="1981391159"/>
                    </a:ext>
                  </a:extLst>
                </a:gridCol>
                <a:gridCol w="12811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11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04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Plant 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Main Product Category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Organizational Positioning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Current Production Capacity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kern="1200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Number of Employees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5732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Headquarters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Main Office</a:t>
                      </a:r>
                      <a:endParaRPr lang="zh-TW" altLang="en-US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Sales, Management and R&amp;D Center</a:t>
                      </a: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altLang="zh-TW" sz="10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YTIP Plants 1 and 2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(Floor area of 12,097 pings)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Slides for office furniture, home cabinets and tool cabinets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Vertically integrated production sides for in-house processes    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marL="0" indent="0"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(including steel slitting, roll forming, stamping, surface treatment and assembly, etc.)</a:t>
                      </a:r>
                      <a:endParaRPr lang="zh-TW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 series (entire production line).</a:t>
                      </a:r>
                      <a:endParaRPr kumimoji="0" lang="en-US" altLang="zh-TW" sz="10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441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7733785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YTIP Plant 3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(Floor area of 1,470 pings)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Server slides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Exclusive production site for server slides</a:t>
                      </a:r>
                      <a:endParaRPr lang="zh-TW" altLang="en-US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 series (entire production line).</a:t>
                      </a:r>
                      <a:endParaRPr kumimoji="0" lang="en-US" altLang="zh-TW" sz="10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22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5567338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Taoyuan Plant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(Floor area of 631 pings)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 appliance and server slides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Rear-stage assembly and shipping warehouse</a:t>
                      </a:r>
                      <a:endParaRPr lang="zh-TW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dirty="0" smtClean="0"/>
                        <a:t>4 series (late-stage production line).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56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7175248"/>
                  </a:ext>
                </a:extLst>
              </a:tr>
              <a:tr h="267676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SUZHOU NAN JUEN TRADE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Trading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Responsible for domestic sales in Mainland China</a:t>
                      </a:r>
                      <a:endParaRPr lang="zh-TW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7676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REPON USA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Trading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Responsible for sales in the North America market</a:t>
                      </a:r>
                      <a:endParaRPr lang="zh-TW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336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矩形 2"/>
          <p:cNvSpPr>
            <a:spLocks noChangeArrowheads="1"/>
          </p:cNvSpPr>
          <p:nvPr/>
        </p:nvSpPr>
        <p:spPr bwMode="auto">
          <a:xfrm>
            <a:off x="3441743" y="1094202"/>
            <a:ext cx="5570404" cy="127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030" tIns="37013" rIns="74030" bIns="37013" rtlCol="0">
            <a:spAutoFit/>
          </a:bodyPr>
          <a:lstStyle/>
          <a:p>
            <a:pPr algn="r" rtl="0"/>
            <a: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Product and </a:t>
            </a:r>
            <a:b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</a:br>
            <a: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Market Overview</a:t>
            </a:r>
            <a:endParaRPr kumimoji="0" lang="zh-CN" altLang="en-US" sz="39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10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22" y="-431954"/>
            <a:ext cx="3135901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46400" b="0" dirty="0">
                <a:solidFill>
                  <a:srgbClr val="FFFFFF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</a:t>
            </a:r>
            <a:endParaRPr kumimoji="0" lang="zh-CN" altLang="en-US" sz="46400" b="0" dirty="0">
              <a:solidFill>
                <a:srgbClr val="FFFFFF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DF15B727-83CA-462D-BE1D-49DA0FC38961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11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2113" y="555526"/>
            <a:ext cx="2935711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Product </a:t>
            </a:r>
            <a:r>
              <a:rPr lang="en"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Illustration</a:t>
            </a:r>
            <a:endParaRPr lang="en-US" altLang="zh-TW" sz="2000" b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6" name="圖片 25" descr="P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41990"/>
            <a:ext cx="8725364" cy="371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1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://www.ottomacau.com/img/upload/pictures/2015/12/1449551858660.jpg">
            <a:hlinkClick r:id="rId3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879" y="3269112"/>
            <a:ext cx="2880000" cy="1440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62146" y="483518"/>
            <a:ext cx="3058162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Product Application</a:t>
            </a:r>
            <a:endParaRPr lang="en-US" altLang="zh-TW" sz="2000" b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52" name="圖片 7"/>
          <p:cNvPicPr>
            <a:picLocks noChangeArrowheads="1"/>
          </p:cNvPicPr>
          <p:nvPr/>
        </p:nvPicPr>
        <p:blipFill>
          <a:blip r:embed="rId5" cstate="print">
            <a:alphaModFix amt="35000"/>
          </a:blip>
          <a:srcRect/>
          <a:stretch>
            <a:fillRect/>
          </a:stretch>
        </p:blipFill>
        <p:spPr bwMode="auto">
          <a:xfrm>
            <a:off x="151227" y="1373968"/>
            <a:ext cx="2880000" cy="144000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156121"/>
            <a:ext cx="192638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779252" rtl="0"/>
            <a:r>
              <a:rPr lang="en" sz="1000" b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en-US" altLang="zh-TW" sz="1500" b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5327251"/>
            <a:ext cx="192638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779252" rtl="0"/>
            <a:r>
              <a:rPr lang="en" sz="1000" b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en-US" altLang="zh-TW" sz="1500" b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7589066"/>
            <a:ext cx="157437" cy="30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779252" rtl="0"/>
            <a:endParaRPr lang="zh-TW" altLang="zh-TW" sz="1500" b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12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="" xmlns:a16="http://schemas.microsoft.com/office/drawing/2014/main" id="{BC7AA947-3D81-4819-9547-A3F1C59B86D2}"/>
              </a:ext>
            </a:extLst>
          </p:cNvPr>
          <p:cNvCxnSpPr>
            <a:cxnSpLocks/>
          </p:cNvCxnSpPr>
          <p:nvPr/>
        </p:nvCxnSpPr>
        <p:spPr bwMode="auto">
          <a:xfrm flipH="1">
            <a:off x="2016201" y="1941237"/>
            <a:ext cx="323551" cy="24977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765BDE2C-3F72-4AC1-AA04-655E7B7F32CC}"/>
              </a:ext>
            </a:extLst>
          </p:cNvPr>
          <p:cNvSpPr txBox="1"/>
          <p:nvPr/>
        </p:nvSpPr>
        <p:spPr>
          <a:xfrm>
            <a:off x="190751" y="821646"/>
            <a:ext cx="2880000" cy="5865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endParaRPr lang="en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Hidden bottom slide</a:t>
            </a:r>
          </a:p>
          <a:p>
            <a:pPr rtl="0"/>
            <a:endParaRPr lang="en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71919B77-71A4-4136-8CDB-436C4CAF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50" y="1305513"/>
            <a:ext cx="1068825" cy="8886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="" xmlns:a16="http://schemas.microsoft.com/office/drawing/2014/main" id="{E539B625-C381-4306-BCF3-BBB9BA4C442C}"/>
              </a:ext>
            </a:extLst>
          </p:cNvPr>
          <p:cNvSpPr txBox="1"/>
          <p:nvPr/>
        </p:nvSpPr>
        <p:spPr>
          <a:xfrm>
            <a:off x="3185523" y="826395"/>
            <a:ext cx="2880000" cy="5865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endParaRPr lang="en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High loading capacity/Adjustable block </a:t>
            </a:r>
          </a:p>
          <a:p>
            <a:pPr rtl="0"/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71CA9337-4E37-4A31-8FB1-988F3DD88305}"/>
              </a:ext>
            </a:extLst>
          </p:cNvPr>
          <p:cNvSpPr txBox="1"/>
          <p:nvPr/>
        </p:nvSpPr>
        <p:spPr>
          <a:xfrm>
            <a:off x="127238" y="2850758"/>
            <a:ext cx="2880000" cy="4172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Temperature</a:t>
            </a: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tolerant/Humidity tolerant/Automatic closure</a:t>
            </a:r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3" name="Picture 6" descr="Fisher Paykel RF610ADJX6 French Style Fridge Freezer With Internal Ice  Maker - STAINLESS STEEL - Appliance City">
            <a:extLst>
              <a:ext uri="{FF2B5EF4-FFF2-40B4-BE49-F238E27FC236}">
                <a16:creationId xmlns="" xmlns:a16="http://schemas.microsoft.com/office/drawing/2014/main" id="{780E5D00-061C-438D-9A82-B7411CAF44DD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9" b="12013"/>
          <a:stretch/>
        </p:blipFill>
        <p:spPr bwMode="auto">
          <a:xfrm>
            <a:off x="130721" y="3269112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>
            <a:extLst>
              <a:ext uri="{FF2B5EF4-FFF2-40B4-BE49-F238E27FC236}">
                <a16:creationId xmlns="" xmlns:a16="http://schemas.microsoft.com/office/drawing/2014/main" id="{0CDAFCE9-7DF7-4C10-9E01-5A207ED66E06}"/>
              </a:ext>
            </a:extLst>
          </p:cNvPr>
          <p:cNvSpPr txBox="1"/>
          <p:nvPr/>
        </p:nvSpPr>
        <p:spPr>
          <a:xfrm>
            <a:off x="3175043" y="2845048"/>
            <a:ext cx="2880000" cy="4172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endParaRPr lang="en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Handle-free/Quiet/Smooth/Dampening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="" xmlns:a16="http://schemas.microsoft.com/office/drawing/2014/main" id="{D0E0C288-9CF1-4F52-A416-E235F9B6788B}"/>
              </a:ext>
            </a:extLst>
          </p:cNvPr>
          <p:cNvSpPr txBox="1"/>
          <p:nvPr/>
        </p:nvSpPr>
        <p:spPr>
          <a:xfrm>
            <a:off x="6130970" y="820993"/>
            <a:ext cx="2880000" cy="5865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Installed quickly/Removed easily/</a:t>
            </a:r>
            <a:b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</a:b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Ultra-thin, Extra-expanding/High loading capacity</a:t>
            </a:r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="" xmlns:a16="http://schemas.microsoft.com/office/drawing/2014/main" id="{C7B2538F-9E04-4294-A0A0-FE989FE63B1A}"/>
              </a:ext>
            </a:extLst>
          </p:cNvPr>
          <p:cNvSpPr txBox="1"/>
          <p:nvPr/>
        </p:nvSpPr>
        <p:spPr>
          <a:xfrm>
            <a:off x="4241552" y="4376881"/>
            <a:ext cx="1671767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System cabinet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="" xmlns:a16="http://schemas.microsoft.com/office/drawing/2014/main" id="{8C5EEB74-005A-4AF0-9997-D8B213DD8A53}"/>
              </a:ext>
            </a:extLst>
          </p:cNvPr>
          <p:cNvSpPr txBox="1"/>
          <p:nvPr/>
        </p:nvSpPr>
        <p:spPr>
          <a:xfrm>
            <a:off x="1462010" y="4391996"/>
            <a:ext cx="1518395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Home appliance</a:t>
            </a:r>
            <a:endParaRPr lang="zh-TW" altLang="en-US" sz="1400" b="1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="" xmlns:a16="http://schemas.microsoft.com/office/drawing/2014/main" id="{7D3388DD-C3F1-46B1-928E-1D89D78A508F}"/>
              </a:ext>
            </a:extLst>
          </p:cNvPr>
          <p:cNvSpPr txBox="1"/>
          <p:nvPr/>
        </p:nvSpPr>
        <p:spPr>
          <a:xfrm>
            <a:off x="8146228" y="3901732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="" xmlns:a16="http://schemas.microsoft.com/office/drawing/2014/main" id="{2C2C43B8-0C76-4BB1-92D0-FE8D9AA486ED}"/>
              </a:ext>
            </a:extLst>
          </p:cNvPr>
          <p:cNvSpPr txBox="1"/>
          <p:nvPr/>
        </p:nvSpPr>
        <p:spPr>
          <a:xfrm>
            <a:off x="1244195" y="2447695"/>
            <a:ext cx="2004404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Kitchen cabinet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="" xmlns:a16="http://schemas.microsoft.com/office/drawing/2014/main" id="{CA6C30D5-9115-49AF-9522-AC8AE7362509}"/>
              </a:ext>
            </a:extLst>
          </p:cNvPr>
          <p:cNvCxnSpPr>
            <a:cxnSpLocks/>
          </p:cNvCxnSpPr>
          <p:nvPr/>
        </p:nvCxnSpPr>
        <p:spPr bwMode="auto">
          <a:xfrm flipV="1">
            <a:off x="8169805" y="2643758"/>
            <a:ext cx="754105" cy="72008"/>
          </a:xfrm>
          <a:prstGeom prst="straightConnector1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901BA93F-A81B-449C-866A-F1E30CF0D1B2}"/>
              </a:ext>
            </a:extLst>
          </p:cNvPr>
          <p:cNvSpPr txBox="1"/>
          <p:nvPr/>
        </p:nvSpPr>
        <p:spPr>
          <a:xfrm rot="21261126">
            <a:off x="8187583" y="2669268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" sz="1200" i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910 MM</a:t>
            </a:r>
            <a:endParaRPr lang="zh-TW" altLang="en-US" sz="1200" i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5" name="圖形 34" descr="將響鈴設為靜音 以實心填滿">
            <a:extLst>
              <a:ext uri="{FF2B5EF4-FFF2-40B4-BE49-F238E27FC236}">
                <a16:creationId xmlns="" xmlns:a16="http://schemas.microsoft.com/office/drawing/2014/main" id="{5CCB625B-98D1-4EC2-91D7-D22FD7F00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3930" y="4279685"/>
            <a:ext cx="368247" cy="3682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719" y="3326578"/>
            <a:ext cx="849947" cy="7573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直線單箭頭接點 4"/>
          <p:cNvCxnSpPr/>
          <p:nvPr/>
        </p:nvCxnSpPr>
        <p:spPr bwMode="auto">
          <a:xfrm flipH="1">
            <a:off x="1368786" y="3901732"/>
            <a:ext cx="835283" cy="421312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直線單箭頭接點 7"/>
          <p:cNvCxnSpPr/>
          <p:nvPr/>
        </p:nvCxnSpPr>
        <p:spPr bwMode="auto">
          <a:xfrm>
            <a:off x="7669704" y="2838125"/>
            <a:ext cx="358680" cy="208263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文字方塊 26">
            <a:extLst>
              <a:ext uri="{FF2B5EF4-FFF2-40B4-BE49-F238E27FC236}">
                <a16:creationId xmlns="" xmlns:a16="http://schemas.microsoft.com/office/drawing/2014/main" id="{6D22CA97-DFF9-4FFA-A6A5-9C3A6A3143AE}"/>
              </a:ext>
            </a:extLst>
          </p:cNvPr>
          <p:cNvSpPr txBox="1"/>
          <p:nvPr/>
        </p:nvSpPr>
        <p:spPr>
          <a:xfrm>
            <a:off x="5785029" y="2432326"/>
            <a:ext cx="919856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Tool cabinet</a:t>
            </a:r>
          </a:p>
        </p:txBody>
      </p:sp>
      <p:pic>
        <p:nvPicPr>
          <p:cNvPr id="33" name="圖形 32" descr="增重 以實心填滿">
            <a:extLst>
              <a:ext uri="{FF2B5EF4-FFF2-40B4-BE49-F238E27FC236}">
                <a16:creationId xmlns="" xmlns:a16="http://schemas.microsoft.com/office/drawing/2014/main" id="{AD554922-CE5D-4370-B1BC-DA62E18B2B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47242" y="2258080"/>
            <a:ext cx="493631" cy="493631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="" xmlns:a16="http://schemas.microsoft.com/office/drawing/2014/main" id="{B789CEBB-740B-4605-9980-071770EEAA0B}"/>
              </a:ext>
            </a:extLst>
          </p:cNvPr>
          <p:cNvSpPr txBox="1"/>
          <p:nvPr/>
        </p:nvSpPr>
        <p:spPr>
          <a:xfrm>
            <a:off x="3387181" y="2109025"/>
            <a:ext cx="6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200" i="1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100 KG</a:t>
            </a:r>
            <a:endParaRPr lang="zh-TW" altLang="en-US" sz="1200" i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6137323" y="3269112"/>
            <a:ext cx="2880000" cy="1440000"/>
          </a:xfrm>
          <a:prstGeom prst="rect">
            <a:avLst/>
          </a:prstGeom>
        </p:spPr>
      </p:pic>
      <p:pic>
        <p:nvPicPr>
          <p:cNvPr id="38" name="圖片 37" descr="IMG_0026.JPG"/>
          <p:cNvPicPr>
            <a:picLocks/>
          </p:cNvPicPr>
          <p:nvPr/>
        </p:nvPicPr>
        <p:blipFill>
          <a:blip r:embed="rId14" cstate="print">
            <a:lum bright="-20000" contrast="40000"/>
          </a:blip>
          <a:stretch>
            <a:fillRect/>
          </a:stretch>
        </p:blipFill>
        <p:spPr>
          <a:xfrm>
            <a:off x="3183799" y="1364030"/>
            <a:ext cx="2880000" cy="144950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="" xmlns:a16="http://schemas.microsoft.com/office/drawing/2014/main" id="{6D22CA97-DFF9-4FFA-A6A5-9C3A6A3143AE}"/>
              </a:ext>
            </a:extLst>
          </p:cNvPr>
          <p:cNvSpPr txBox="1"/>
          <p:nvPr/>
        </p:nvSpPr>
        <p:spPr>
          <a:xfrm>
            <a:off x="4799528" y="2512120"/>
            <a:ext cx="1242091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Tool cabinet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="" xmlns:a16="http://schemas.microsoft.com/office/drawing/2014/main" id="{6D22CA97-DFF9-4FFA-A6A5-9C3A6A3143AE}"/>
              </a:ext>
            </a:extLst>
          </p:cNvPr>
          <p:cNvSpPr txBox="1"/>
          <p:nvPr/>
        </p:nvSpPr>
        <p:spPr>
          <a:xfrm>
            <a:off x="8410822" y="2672416"/>
            <a:ext cx="919856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Tool cabinet</a:t>
            </a:r>
          </a:p>
        </p:txBody>
      </p:sp>
      <p:pic>
        <p:nvPicPr>
          <p:cNvPr id="12" name="圖片 11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6137323" y="1366251"/>
            <a:ext cx="2880000" cy="1440000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="" xmlns:a16="http://schemas.microsoft.com/office/drawing/2014/main" id="{0CDAFCE9-7DF7-4C10-9E01-5A207ED66E06}"/>
              </a:ext>
            </a:extLst>
          </p:cNvPr>
          <p:cNvSpPr txBox="1"/>
          <p:nvPr/>
        </p:nvSpPr>
        <p:spPr>
          <a:xfrm>
            <a:off x="6156496" y="2848701"/>
            <a:ext cx="2880000" cy="4172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High loading capacity</a:t>
            </a:r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/High strength/</a:t>
            </a: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Automatic lock</a:t>
            </a:r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39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9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267950"/>
            <a:ext cx="9144000" cy="3375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6" y="-432491"/>
            <a:ext cx="3304216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0"/>
              </a:spcAft>
            </a:pPr>
            <a:r>
              <a:rPr lang="en" sz="46400" b="0" dirty="0">
                <a:solidFill>
                  <a:prstClr val="white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</a:t>
            </a:r>
            <a:endParaRPr kumimoji="0" lang="zh-CN" altLang="en-US" sz="46400" b="0" dirty="0">
              <a:solidFill>
                <a:prstClr val="white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09607" y="1005041"/>
            <a:ext cx="5400264" cy="1275078"/>
          </a:xfrm>
          <a:prstGeom prst="rect">
            <a:avLst/>
          </a:prstGeom>
        </p:spPr>
        <p:txBody>
          <a:bodyPr wrap="square" lIns="74030" tIns="37013" rIns="74030" bIns="37013" rtlCol="0">
            <a:spAutoFit/>
          </a:bodyPr>
          <a:lstStyle/>
          <a:p>
            <a:pPr algn="r" rtl="0" fontAlgn="auto">
              <a:spcBef>
                <a:spcPts val="0"/>
              </a:spcBef>
              <a:spcAft>
                <a:spcPts val="0"/>
              </a:spcAft>
            </a:pPr>
            <a:r>
              <a:rPr lang="en" sz="3900" b="0" dirty="0">
                <a:solidFill>
                  <a:prstClr val="white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Core Competitive Advantages</a:t>
            </a:r>
            <a:endParaRPr kumimoji="0" lang="zh-CN" altLang="en-US" sz="3900" b="0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13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9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14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15566"/>
            <a:ext cx="8280920" cy="385605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-139700" y="449610"/>
            <a:ext cx="8532440" cy="44801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4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</a:t>
            </a:r>
            <a:r>
              <a:rPr lang="en"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Cumulative Development Specifications for Customized Products</a:t>
            </a:r>
            <a:endParaRPr lang="en-US" altLang="zh-TW" sz="2000" b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06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6A72F602-BC5C-4313-AA6F-37E8A5F222A5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15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5400" y="559718"/>
            <a:ext cx="490411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Vertical Integration of Processes</a:t>
            </a:r>
          </a:p>
        </p:txBody>
      </p:sp>
      <p:sp>
        <p:nvSpPr>
          <p:cNvPr id="16" name="五邊形 15"/>
          <p:cNvSpPr/>
          <p:nvPr/>
        </p:nvSpPr>
        <p:spPr>
          <a:xfrm>
            <a:off x="2577932" y="2409732"/>
            <a:ext cx="1661723" cy="28359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853310" y="2384332"/>
            <a:ext cx="997263" cy="2479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Slitting</a:t>
            </a:r>
          </a:p>
        </p:txBody>
      </p:sp>
      <p:sp>
        <p:nvSpPr>
          <p:cNvPr id="18" name="五邊形 17"/>
          <p:cNvSpPr/>
          <p:nvPr/>
        </p:nvSpPr>
        <p:spPr>
          <a:xfrm>
            <a:off x="4860033" y="2392974"/>
            <a:ext cx="1008111" cy="43204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866018" y="2333532"/>
            <a:ext cx="892018" cy="41724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Roll forming</a:t>
            </a:r>
            <a:endParaRPr lang="zh-TW" altLang="en-US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五邊形 19"/>
          <p:cNvSpPr/>
          <p:nvPr/>
        </p:nvSpPr>
        <p:spPr>
          <a:xfrm>
            <a:off x="6228183" y="2409732"/>
            <a:ext cx="1032917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194274" y="2380015"/>
            <a:ext cx="1114030" cy="2479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Stamping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2" name="直線接點 21"/>
          <p:cNvCxnSpPr>
            <a:stCxn id="16" idx="3"/>
          </p:cNvCxnSpPr>
          <p:nvPr/>
        </p:nvCxnSpPr>
        <p:spPr>
          <a:xfrm>
            <a:off x="4239655" y="2551532"/>
            <a:ext cx="548369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五邊形 23"/>
          <p:cNvSpPr/>
          <p:nvPr/>
        </p:nvSpPr>
        <p:spPr>
          <a:xfrm>
            <a:off x="450927" y="4299942"/>
            <a:ext cx="1661723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73298" y="4306715"/>
            <a:ext cx="1462316" cy="2479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Surface treatment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2143437" y="4439802"/>
            <a:ext cx="531751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五邊形 26"/>
          <p:cNvSpPr/>
          <p:nvPr/>
        </p:nvSpPr>
        <p:spPr>
          <a:xfrm>
            <a:off x="2577932" y="4299941"/>
            <a:ext cx="1661723" cy="39012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595303" y="4259302"/>
            <a:ext cx="1438775" cy="41724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Automatic assembly machine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9" name="Picture 2" descr="C:\Users\kent.chen\Desktop\99206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41780"/>
            <a:ext cx="2060308" cy="1404000"/>
          </a:xfrm>
          <a:prstGeom prst="rect">
            <a:avLst/>
          </a:prstGeom>
          <a:noFill/>
        </p:spPr>
      </p:pic>
      <p:pic>
        <p:nvPicPr>
          <p:cNvPr id="30" name="Picture 3" descr="C:\Users\kent.chen\Desktop\99198.jpg"/>
          <p:cNvPicPr preferRelativeResize="0">
            <a:picLocks noChangeArrowheads="1"/>
          </p:cNvPicPr>
          <p:nvPr/>
        </p:nvPicPr>
        <p:blipFill>
          <a:blip r:embed="rId4" cstate="print"/>
          <a:srcRect t="6431" b="4354"/>
          <a:stretch>
            <a:fillRect/>
          </a:stretch>
        </p:blipFill>
        <p:spPr bwMode="auto">
          <a:xfrm>
            <a:off x="6632536" y="2841780"/>
            <a:ext cx="2060308" cy="1404000"/>
          </a:xfrm>
          <a:prstGeom prst="rect">
            <a:avLst/>
          </a:prstGeom>
          <a:noFill/>
        </p:spPr>
      </p:pic>
      <p:pic>
        <p:nvPicPr>
          <p:cNvPr id="32" name="Picture 11" descr="C:\Users\kent.chen\Desktop\98749.jpg"/>
          <p:cNvPicPr preferRelativeResize="0">
            <a:picLocks noChangeArrowheads="1"/>
          </p:cNvPicPr>
          <p:nvPr/>
        </p:nvPicPr>
        <p:blipFill>
          <a:blip r:embed="rId5" cstate="print"/>
          <a:srcRect l="19972" t="11644" r="4438" b="12792"/>
          <a:stretch>
            <a:fillRect/>
          </a:stretch>
        </p:blipFill>
        <p:spPr bwMode="auto">
          <a:xfrm>
            <a:off x="4505531" y="2841780"/>
            <a:ext cx="2060308" cy="1404000"/>
          </a:xfrm>
          <a:prstGeom prst="rect">
            <a:avLst/>
          </a:prstGeom>
          <a:noFill/>
        </p:spPr>
      </p:pic>
      <p:sp>
        <p:nvSpPr>
          <p:cNvPr id="33" name="圓角矩形 32"/>
          <p:cNvSpPr/>
          <p:nvPr/>
        </p:nvSpPr>
        <p:spPr>
          <a:xfrm>
            <a:off x="450927" y="240973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Steel coil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4572000" y="4299942"/>
            <a:ext cx="1794661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Automatic packing</a:t>
            </a:r>
          </a:p>
        </p:txBody>
      </p:sp>
      <p:sp>
        <p:nvSpPr>
          <p:cNvPr id="35" name="圓角矩形 34"/>
          <p:cNvSpPr/>
          <p:nvPr/>
        </p:nvSpPr>
        <p:spPr>
          <a:xfrm>
            <a:off x="6683773" y="4299942"/>
            <a:ext cx="2009071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Automatic product warehousing</a:t>
            </a:r>
          </a:p>
        </p:txBody>
      </p:sp>
      <p:pic>
        <p:nvPicPr>
          <p:cNvPr id="36" name="Picture 2" descr="image001"/>
          <p:cNvPicPr preferRelativeResize="0">
            <a:picLocks noChangeArrowheads="1"/>
          </p:cNvPicPr>
          <p:nvPr/>
        </p:nvPicPr>
        <p:blipFill>
          <a:blip r:embed="rId6" cstate="print"/>
          <a:srcRect l="2266" r="12219"/>
          <a:stretch>
            <a:fillRect/>
          </a:stretch>
        </p:blipFill>
        <p:spPr bwMode="auto">
          <a:xfrm>
            <a:off x="251520" y="951570"/>
            <a:ext cx="2060308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加號 3"/>
          <p:cNvSpPr/>
          <p:nvPr/>
        </p:nvSpPr>
        <p:spPr bwMode="auto">
          <a:xfrm>
            <a:off x="5849417" y="2367018"/>
            <a:ext cx="387735" cy="432048"/>
          </a:xfrm>
          <a:prstGeom prst="mathPlus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等於 6"/>
          <p:cNvSpPr/>
          <p:nvPr/>
        </p:nvSpPr>
        <p:spPr bwMode="auto">
          <a:xfrm>
            <a:off x="7250137" y="2392974"/>
            <a:ext cx="323797" cy="418127"/>
          </a:xfrm>
          <a:prstGeom prst="mathEqual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7621138" y="2409732"/>
            <a:ext cx="1343349" cy="46166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643525" y="2440383"/>
            <a:ext cx="1243644" cy="41724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Roller punching line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4513839" y="915566"/>
            <a:ext cx="4450649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C:\Users\saledept3\Desktop\櫃買問答\總經理簡報\照片\凱西\製程\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49" y="2841780"/>
            <a:ext cx="2010084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字方塊 36">
            <a:extLst>
              <a:ext uri="{FF2B5EF4-FFF2-40B4-BE49-F238E27FC236}">
                <a16:creationId xmlns="" xmlns:a16="http://schemas.microsoft.com/office/drawing/2014/main" id="{40530B74-5FF3-41C3-8E0A-DE3127933FE8}"/>
              </a:ext>
            </a:extLst>
          </p:cNvPr>
          <p:cNvSpPr txBox="1"/>
          <p:nvPr/>
        </p:nvSpPr>
        <p:spPr>
          <a:xfrm>
            <a:off x="5022050" y="4571423"/>
            <a:ext cx="3852428" cy="2325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r" rtl="0"/>
            <a:r>
              <a:rPr lang="e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Clips of actual process at an YTIP plant</a:t>
            </a: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951570"/>
            <a:ext cx="2027072" cy="137659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536" y="951570"/>
            <a:ext cx="2060308" cy="1427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8766" y="936601"/>
            <a:ext cx="2018764" cy="14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79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8BC6AE1-EA95-4AD0-83DC-62C2F139AF5E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16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流程图: 联系 1"/>
          <p:cNvSpPr>
            <a:spLocks noChangeArrowheads="1"/>
          </p:cNvSpPr>
          <p:nvPr/>
        </p:nvSpPr>
        <p:spPr bwMode="auto">
          <a:xfrm>
            <a:off x="1835696" y="1131590"/>
            <a:ext cx="3382962" cy="3382962"/>
          </a:xfrm>
          <a:prstGeom prst="flowChartConnector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rtl="0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流程图: 联系 23"/>
          <p:cNvSpPr>
            <a:spLocks noChangeArrowheads="1"/>
          </p:cNvSpPr>
          <p:nvPr/>
        </p:nvSpPr>
        <p:spPr bwMode="auto">
          <a:xfrm>
            <a:off x="2292896" y="2030115"/>
            <a:ext cx="2476500" cy="247650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rtl="0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流程图: 联系 24"/>
          <p:cNvSpPr>
            <a:spLocks noChangeArrowheads="1"/>
          </p:cNvSpPr>
          <p:nvPr/>
        </p:nvSpPr>
        <p:spPr bwMode="auto">
          <a:xfrm>
            <a:off x="2788196" y="3006427"/>
            <a:ext cx="1493837" cy="1492250"/>
          </a:xfrm>
          <a:prstGeom prst="flowChartConnector">
            <a:avLst/>
          </a:prstGeom>
          <a:solidFill>
            <a:srgbClr val="99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rtl="0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6" name="圖形 5" descr="UI UX 以實心填滿">
            <a:extLst>
              <a:ext uri="{FF2B5EF4-FFF2-40B4-BE49-F238E27FC236}">
                <a16:creationId xmlns="" xmlns:a16="http://schemas.microsoft.com/office/drawing/2014/main" id="{67085BB2-240A-489A-AD35-12F9A5529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9411" y="1349794"/>
            <a:ext cx="571406" cy="571406"/>
          </a:xfrm>
          <a:prstGeom prst="rect">
            <a:avLst/>
          </a:prstGeom>
        </p:spPr>
      </p:pic>
      <p:pic>
        <p:nvPicPr>
          <p:cNvPr id="17" name="圖形 7" descr="女工程師 外框">
            <a:extLst>
              <a:ext uri="{FF2B5EF4-FFF2-40B4-BE49-F238E27FC236}">
                <a16:creationId xmlns="" xmlns:a16="http://schemas.microsoft.com/office/drawing/2014/main" id="{626B0E64-7DD8-4C8C-8C52-63616A8F6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6336" y="2218180"/>
            <a:ext cx="615294" cy="615294"/>
          </a:xfrm>
          <a:prstGeom prst="rect">
            <a:avLst/>
          </a:prstGeom>
        </p:spPr>
      </p:pic>
      <p:pic>
        <p:nvPicPr>
          <p:cNvPr id="18" name="圖形 2" descr="藍圖 以實心填滿">
            <a:extLst>
              <a:ext uri="{FF2B5EF4-FFF2-40B4-BE49-F238E27FC236}">
                <a16:creationId xmlns="" xmlns:a16="http://schemas.microsoft.com/office/drawing/2014/main" id="{01886EFB-FB3D-4BEE-99AC-DAC7D5BFB7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5159" y="3366018"/>
            <a:ext cx="583670" cy="583670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="" xmlns:a16="http://schemas.microsoft.com/office/drawing/2014/main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120" y="3651870"/>
            <a:ext cx="31177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2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Customized service and high customer dependence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2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Developmental trends featuring functionality and specificity of products and higher technical requirements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2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Leveraging institutional design patents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="" xmlns:a16="http://schemas.microsoft.com/office/drawing/2014/main" id="{FB9AAE5F-05AA-4354-A7E1-2502C9D56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858" y="3376729"/>
            <a:ext cx="14362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en" sz="1800" dirty="0">
                <a:solidFill>
                  <a:srgbClr val="990000"/>
                </a:solidFill>
                <a:ea typeface="新細明體" panose="02020500000000000000" pitchFamily="18" charset="-120"/>
              </a:rPr>
              <a:t>Product R&amp;D</a:t>
            </a:r>
            <a:endParaRPr lang="en-US" altLang="en-US" sz="1800" dirty="0">
              <a:solidFill>
                <a:srgbClr val="990000"/>
              </a:solidFill>
              <a:ea typeface="新細明體" panose="02020500000000000000" pitchFamily="18" charset="-120"/>
            </a:endParaRPr>
          </a:p>
        </p:txBody>
      </p:sp>
      <p:cxnSp>
        <p:nvCxnSpPr>
          <p:cNvPr id="29" name="直線單箭頭接點 28"/>
          <p:cNvCxnSpPr/>
          <p:nvPr/>
        </p:nvCxnSpPr>
        <p:spPr bwMode="auto">
          <a:xfrm>
            <a:off x="4139952" y="3515228"/>
            <a:ext cx="1440160" cy="0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0" name="Rectangle 91">
            <a:extLst>
              <a:ext uri="{FF2B5EF4-FFF2-40B4-BE49-F238E27FC236}">
                <a16:creationId xmlns="" xmlns:a16="http://schemas.microsoft.com/office/drawing/2014/main" id="{FD9106F6-9F67-4A13-83E3-2F05DDD0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015" y="1607525"/>
            <a:ext cx="268022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Enhanced self-production rate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Customized production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Persistent automation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</p:txBody>
      </p:sp>
      <p:sp>
        <p:nvSpPr>
          <p:cNvPr id="31" name="Rectangle 92">
            <a:extLst>
              <a:ext uri="{FF2B5EF4-FFF2-40B4-BE49-F238E27FC236}">
                <a16:creationId xmlns="" xmlns:a16="http://schemas.microsoft.com/office/drawing/2014/main" id="{A8C39CAE-FFFC-493D-96E1-15A704B84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8376" y="2324658"/>
            <a:ext cx="13465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en" sz="1800" dirty="0">
                <a:solidFill>
                  <a:schemeClr val="bg2">
                    <a:lumMod val="75000"/>
                  </a:schemeClr>
                </a:solidFill>
                <a:ea typeface="新細明體" panose="02020500000000000000" pitchFamily="18" charset="-120"/>
              </a:rPr>
              <a:t>Mold design</a:t>
            </a:r>
            <a:endParaRPr lang="en-US" altLang="en-US" sz="1800" dirty="0">
              <a:solidFill>
                <a:schemeClr val="bg2">
                  <a:lumMod val="75000"/>
                </a:schemeClr>
              </a:solidFill>
              <a:ea typeface="新細明體" panose="02020500000000000000" pitchFamily="18" charset="-120"/>
            </a:endParaRPr>
          </a:p>
        </p:txBody>
      </p:sp>
      <p:cxnSp>
        <p:nvCxnSpPr>
          <p:cNvPr id="32" name="直線單箭頭接點 31"/>
          <p:cNvCxnSpPr/>
          <p:nvPr/>
        </p:nvCxnSpPr>
        <p:spPr bwMode="auto">
          <a:xfrm>
            <a:off x="4139952" y="2427734"/>
            <a:ext cx="1656184" cy="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4" name="Rectangle 94">
            <a:extLst>
              <a:ext uri="{FF2B5EF4-FFF2-40B4-BE49-F238E27FC236}">
                <a16:creationId xmlns="" xmlns:a16="http://schemas.microsoft.com/office/drawing/2014/main" id="{CD2BFFDF-82C0-4E49-8903-E96782995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686" y="1323964"/>
            <a:ext cx="2680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en" sz="1800" dirty="0">
                <a:solidFill>
                  <a:srgbClr val="002060"/>
                </a:solidFill>
                <a:ea typeface="新細明體" panose="02020500000000000000" pitchFamily="18" charset="-120"/>
              </a:rPr>
              <a:t>Equipment development</a:t>
            </a:r>
            <a:endParaRPr lang="en-US" altLang="en-US" sz="1800" dirty="0">
              <a:solidFill>
                <a:srgbClr val="002060"/>
              </a:solidFill>
              <a:ea typeface="新細明體" panose="02020500000000000000" pitchFamily="18" charset="-120"/>
            </a:endParaRPr>
          </a:p>
        </p:txBody>
      </p:sp>
      <p:cxnSp>
        <p:nvCxnSpPr>
          <p:cNvPr id="35" name="直線單箭頭接點 34"/>
          <p:cNvCxnSpPr/>
          <p:nvPr/>
        </p:nvCxnSpPr>
        <p:spPr bwMode="auto">
          <a:xfrm>
            <a:off x="4378063" y="1477162"/>
            <a:ext cx="1237440" cy="12893"/>
          </a:xfrm>
          <a:prstGeom prst="straightConnector1">
            <a:avLst/>
          </a:prstGeom>
          <a:noFill/>
          <a:ln w="57150" cap="flat" cmpd="sng" algn="ctr">
            <a:solidFill>
              <a:srgbClr val="003399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9" name="文字方塊 38"/>
          <p:cNvSpPr txBox="1"/>
          <p:nvPr/>
        </p:nvSpPr>
        <p:spPr>
          <a:xfrm>
            <a:off x="-158496" y="611722"/>
            <a:ext cx="843282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Integration of Product R&amp;D/Mold Design/Equipment Development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="" xmlns:a16="http://schemas.microsoft.com/office/drawing/2014/main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440" y="2641157"/>
            <a:ext cx="2829754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Mold design and independent mold-making capability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Keeping track of the production and quality of key parts and components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rtl="0" eaLnBrk="1" hangingPunct="1">
              <a:spcBef>
                <a:spcPct val="0"/>
              </a:spcBef>
            </a:pP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306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EA8BF869-3F95-4F0C-9CA7-13B866056516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17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-147454" y="517900"/>
            <a:ext cx="8605597" cy="355686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8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Sample Development/Self-production of Molds/Customized Production</a:t>
            </a:r>
            <a:endParaRPr lang="zh-TW" altLang="en-US" sz="1800" b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7" name="圖片 16" descr="031_1658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650" y="943361"/>
            <a:ext cx="4104963" cy="1914424"/>
          </a:xfrm>
          <a:prstGeom prst="rect">
            <a:avLst/>
          </a:prstGeom>
        </p:spPr>
      </p:pic>
      <p:pic>
        <p:nvPicPr>
          <p:cNvPr id="19" name="圖片 18" descr="031_1663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4847" y="922082"/>
            <a:ext cx="4104963" cy="193570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7" y="2919989"/>
            <a:ext cx="4103489" cy="180004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716016" y="3003798"/>
            <a:ext cx="18002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n" sz="1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Multi-purpose Machine</a:t>
            </a:r>
          </a:p>
        </p:txBody>
      </p:sp>
      <p:pic>
        <p:nvPicPr>
          <p:cNvPr id="9" name="圖片 8" descr="7039df1d-8d95-4c25-9c66-d37cb4a4a51f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0" y="2923813"/>
            <a:ext cx="4104725" cy="179622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39552" y="987574"/>
            <a:ext cx="10801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n" sz="1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Laser Cutting</a:t>
            </a:r>
          </a:p>
        </p:txBody>
      </p:sp>
    </p:spTree>
    <p:extLst>
      <p:ext uri="{BB962C8B-B14F-4D97-AF65-F5344CB8AC3E}">
        <p14:creationId xmlns:p14="http://schemas.microsoft.com/office/powerpoint/2010/main" val="1684482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58659"/>
            <a:ext cx="4437187" cy="236116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EA8BF869-3F95-4F0C-9CA7-13B866056516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18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43839" y="555526"/>
            <a:ext cx="4772485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Thorough Patent Deployment</a:t>
            </a:r>
          </a:p>
        </p:txBody>
      </p:sp>
      <p:graphicFrame>
        <p:nvGraphicFramePr>
          <p:cNvPr id="2" name="表格 4">
            <a:extLst>
              <a:ext uri="{FF2B5EF4-FFF2-40B4-BE49-F238E27FC236}">
                <a16:creationId xmlns="" xmlns:a16="http://schemas.microsoft.com/office/drawing/2014/main" id="{358B677A-E335-4BF9-B7CF-2896BA1FA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91804"/>
              </p:ext>
            </p:extLst>
          </p:nvPr>
        </p:nvGraphicFramePr>
        <p:xfrm>
          <a:off x="747213" y="3363447"/>
          <a:ext cx="3629136" cy="1130601"/>
        </p:xfrm>
        <a:graphic>
          <a:graphicData uri="http://schemas.openxmlformats.org/drawingml/2006/table">
            <a:tbl>
              <a:tblPr bandRow="1">
                <a:tableStyleId>{306799F8-075E-4A3A-A7F6-7FBC6576F1A4}</a:tableStyleId>
              </a:tblPr>
              <a:tblGrid>
                <a:gridCol w="1209712">
                  <a:extLst>
                    <a:ext uri="{9D8B030D-6E8A-4147-A177-3AD203B41FA5}">
                      <a16:colId xmlns="" xmlns:a16="http://schemas.microsoft.com/office/drawing/2014/main" val="2726315456"/>
                    </a:ext>
                  </a:extLst>
                </a:gridCol>
                <a:gridCol w="1390939">
                  <a:extLst>
                    <a:ext uri="{9D8B030D-6E8A-4147-A177-3AD203B41FA5}">
                      <a16:colId xmlns="" xmlns:a16="http://schemas.microsoft.com/office/drawing/2014/main" val="688122662"/>
                    </a:ext>
                  </a:extLst>
                </a:gridCol>
                <a:gridCol w="1028485">
                  <a:extLst>
                    <a:ext uri="{9D8B030D-6E8A-4147-A177-3AD203B41FA5}">
                      <a16:colId xmlns="" xmlns:a16="http://schemas.microsoft.com/office/drawing/2014/main" val="2011338007"/>
                    </a:ext>
                  </a:extLst>
                </a:gridCol>
              </a:tblGrid>
              <a:tr h="376867">
                <a:tc rowSpan="3"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Number of Patents Acquired</a:t>
                      </a:r>
                      <a:endParaRPr lang="en-US" altLang="zh-TW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algn="ctr" rtl="0"/>
                      <a:r>
                        <a:rPr lang="en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83</a:t>
                      </a:r>
                      <a:endParaRPr lang="en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Invention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52834946"/>
                  </a:ext>
                </a:extLst>
              </a:tr>
              <a:tr h="376867">
                <a:tc vMerge="1">
                  <a:txBody>
                    <a:bodyPr/>
                    <a:lstStyle/>
                    <a:p>
                      <a:pPr algn="ctr" rtl="0"/>
                      <a:endParaRPr lang="zh-TW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Utility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163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23241243"/>
                  </a:ext>
                </a:extLst>
              </a:tr>
              <a:tr h="376867">
                <a:tc vMerge="1">
                  <a:txBody>
                    <a:bodyPr/>
                    <a:lstStyle/>
                    <a:p>
                      <a:pPr algn="ctr" rtl="0"/>
                      <a:endParaRPr lang="zh-TW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45932994"/>
                  </a:ext>
                </a:extLst>
              </a:tr>
            </a:tbl>
          </a:graphicData>
        </a:graphic>
      </p:graphicFrame>
      <p:pic>
        <p:nvPicPr>
          <p:cNvPr id="10" name="pasted-image.pdf">
            <a:extLst>
              <a:ext uri="{FF2B5EF4-FFF2-40B4-BE49-F238E27FC236}">
                <a16:creationId xmlns="" xmlns:a16="http://schemas.microsoft.com/office/drawing/2014/main" id="{2D75B657-F51D-4C37-BD56-4D2839EDA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" y="4109168"/>
            <a:ext cx="766657" cy="52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01" y="1162883"/>
            <a:ext cx="1931234" cy="16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9018" y="1201513"/>
            <a:ext cx="1994982" cy="160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07" y="2810541"/>
            <a:ext cx="1878211" cy="15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958" y="2810541"/>
            <a:ext cx="1883101" cy="156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3871739" y="1204961"/>
            <a:ext cx="576064" cy="246221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" altLang="zh-TW" sz="8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Mainland China</a:t>
            </a:r>
            <a:endParaRPr lang="en-US" altLang="zh-TW" sz="8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="" xmlns:a16="http://schemas.microsoft.com/office/drawing/2014/main" id="{10045C70-51CA-47C0-AD1A-D3DE7D414259}"/>
              </a:ext>
            </a:extLst>
          </p:cNvPr>
          <p:cNvSpPr txBox="1"/>
          <p:nvPr/>
        </p:nvSpPr>
        <p:spPr>
          <a:xfrm>
            <a:off x="3886795" y="1585213"/>
            <a:ext cx="473080" cy="19581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" altLang="zh-TW" sz="8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Taiwan</a:t>
            </a:r>
            <a:endParaRPr lang="en-US" altLang="zh-TW" sz="8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A2129A1F-D96E-4161-BABC-A380C69BDB7A}"/>
              </a:ext>
            </a:extLst>
          </p:cNvPr>
          <p:cNvSpPr txBox="1"/>
          <p:nvPr/>
        </p:nvSpPr>
        <p:spPr>
          <a:xfrm>
            <a:off x="3886795" y="1908119"/>
            <a:ext cx="473080" cy="19581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" altLang="zh-TW" sz="8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US</a:t>
            </a:r>
            <a:endParaRPr lang="en-US" altLang="zh-TW" sz="8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D8171A27-1101-4B57-B22F-41DF7EF2D7D5}"/>
              </a:ext>
            </a:extLst>
          </p:cNvPr>
          <p:cNvSpPr txBox="1"/>
          <p:nvPr/>
        </p:nvSpPr>
        <p:spPr>
          <a:xfrm>
            <a:off x="3886795" y="2236490"/>
            <a:ext cx="473080" cy="19581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" altLang="zh-TW" sz="8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Others</a:t>
            </a:r>
            <a:endParaRPr lang="en-US" altLang="zh-TW" sz="8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57760" y="4515966"/>
            <a:ext cx="68772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The patents are primarily invention patents, and the total number of patents increases by 10% each year.</a:t>
            </a:r>
            <a:endParaRPr lang="zh-TW" altLang="en-US" sz="1050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65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6A72F602-BC5C-4313-AA6F-37E8A5F222A5}" type="slidenum">
              <a:rPr lang="en-US" altLang="zh-TW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>
                <a:defRPr/>
              </a:pPr>
              <a:t>1</a:t>
            </a:fld>
            <a:endParaRPr lang="en-US" altLang="zh-TW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1"/>
            <a:ext cx="9328138" cy="51293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251520" y="0"/>
            <a:ext cx="5328592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51520" y="195486"/>
            <a:ext cx="5328592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23528" y="267494"/>
            <a:ext cx="3384376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51910" y="182437"/>
            <a:ext cx="4132058" cy="461665"/>
          </a:xfrm>
          <a:prstGeom prst="rect">
            <a:avLst/>
          </a:prstGeom>
          <a:solidFill>
            <a:schemeClr val="bg1"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1911" y="272592"/>
            <a:ext cx="4132058" cy="26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2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THE GLOBAL BALL BEARING SLIDE PROFESSIONAL</a:t>
            </a:r>
          </a:p>
        </p:txBody>
      </p:sp>
      <p:cxnSp>
        <p:nvCxnSpPr>
          <p:cNvPr id="10" name="直線接點 9"/>
          <p:cNvCxnSpPr/>
          <p:nvPr/>
        </p:nvCxnSpPr>
        <p:spPr bwMode="auto">
          <a:xfrm>
            <a:off x="251520" y="771550"/>
            <a:ext cx="396044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04182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8C3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267768"/>
            <a:ext cx="9144000" cy="33800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/>
            <a:endParaRPr kumimoji="0" lang="zh-CN" altLang="en-US" sz="1500" b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6" y="-431954"/>
            <a:ext cx="3121473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/>
            <a:r>
              <a:rPr lang="en" sz="46400" b="0" dirty="0">
                <a:solidFill>
                  <a:srgbClr val="FFFFFF"/>
                </a:solidFill>
                <a:latin typeface="Impact" panose="020B0806030902050204" pitchFamily="34" charset="0"/>
                <a:ea typeface="新細明體" panose="02020500000000000000" pitchFamily="18" charset="-120"/>
              </a:rPr>
              <a:t>4</a:t>
            </a:r>
            <a:endParaRPr kumimoji="0" lang="zh-CN" altLang="en-US" sz="46400" b="0" dirty="0">
              <a:solidFill>
                <a:srgbClr val="FFFFFF"/>
              </a:solidFill>
              <a:latin typeface="Impact" panose="020B080603090205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47390" y="1020542"/>
            <a:ext cx="5744870" cy="1275078"/>
          </a:xfrm>
          <a:prstGeom prst="rect">
            <a:avLst/>
          </a:prstGeom>
        </p:spPr>
        <p:txBody>
          <a:bodyPr wrap="square" lIns="74030" tIns="37013" rIns="74030" bIns="37013" rtlCol="0">
            <a:spAutoFit/>
          </a:bodyPr>
          <a:lstStyle/>
          <a:p>
            <a:pPr algn="r" rtl="0"/>
            <a: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Operating Accomplishments</a:t>
            </a:r>
            <a:endParaRPr kumimoji="0" lang="zh-CN" altLang="en-US" sz="39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19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03496"/>
            <a:ext cx="8640960" cy="3380422"/>
          </a:xfrm>
          <a:prstGeom prst="rect">
            <a:avLst/>
          </a:prstGeom>
        </p:spPr>
      </p:pic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4267805682"/>
              </p:ext>
            </p:extLst>
          </p:nvPr>
        </p:nvGraphicFramePr>
        <p:xfrm>
          <a:off x="875018" y="1707654"/>
          <a:ext cx="5627077" cy="201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圖形 8" descr="箭號: 逆時針曲線 外框">
            <a:extLst>
              <a:ext uri="{FF2B5EF4-FFF2-40B4-BE49-F238E27FC236}">
                <a16:creationId xmlns="" xmlns:a16="http://schemas.microsoft.com/office/drawing/2014/main" id="{6DD1EF90-A66D-4464-ABA0-88000F09D2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968956">
            <a:off x="2417078" y="3664522"/>
            <a:ext cx="914945" cy="122361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F3076CE3-620B-45A9-A367-8A9290885133}"/>
              </a:ext>
            </a:extLst>
          </p:cNvPr>
          <p:cNvSpPr txBox="1"/>
          <p:nvPr/>
        </p:nvSpPr>
        <p:spPr>
          <a:xfrm>
            <a:off x="2340647" y="4486156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" sz="14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Cloud servers increased</a:t>
            </a:r>
          </a:p>
        </p:txBody>
      </p:sp>
      <p:sp>
        <p:nvSpPr>
          <p:cNvPr id="11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 rtlCol="0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 rtl="0"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rtl="0">
                <a:defRPr/>
              </a:pPr>
              <a:t>20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4" y="691515"/>
            <a:ext cx="6404521" cy="29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5" y="-1388690"/>
            <a:ext cx="819826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7956376" y="3867894"/>
            <a:ext cx="864096" cy="32316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2024Q3</a:t>
            </a:r>
            <a:endParaRPr lang="en-US" altLang="zh-TW" sz="1050" b="0" dirty="0" smtClean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/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6372200" y="3867893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2023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4860032" y="3867894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2022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3472527" y="3867894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2021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1835696" y="3867894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2020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323528" y="3867894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2019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1358971" y="1106329"/>
            <a:ext cx="1535621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Cloud Server</a:t>
            </a:r>
            <a:endParaRPr lang="en-US" altLang="zh-TW" sz="11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3055040" y="1360244"/>
            <a:ext cx="1535621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Office Furniture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3055040" y="1106329"/>
            <a:ext cx="1535621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Tool Cabinet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1358971" y="1275606"/>
            <a:ext cx="1412829" cy="33855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Kitchen </a:t>
            </a:r>
            <a:r>
              <a:rPr lang="en-US" altLang="zh-TW" sz="11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Cabinet</a:t>
            </a:r>
          </a:p>
          <a:p>
            <a:r>
              <a:rPr lang="en-US" altLang="zh-TW" sz="11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/</a:t>
            </a:r>
            <a:r>
              <a:rPr lang="en-US" altLang="zh-TW" sz="11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System Cabinet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4779707" y="1360242"/>
            <a:ext cx="1823653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Medicine/Industry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6479575" y="1115503"/>
            <a:ext cx="1823653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Home Appliance</a:t>
            </a:r>
            <a:endParaRPr lang="en-US" altLang="zh-TW" sz="11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="" xmlns:a16="http://schemas.microsoft.com/office/drawing/2014/main" id="{8E5491DA-75EA-4527-95A5-8ADD5A50858B}"/>
              </a:ext>
            </a:extLst>
          </p:cNvPr>
          <p:cNvSpPr txBox="1"/>
          <p:nvPr/>
        </p:nvSpPr>
        <p:spPr>
          <a:xfrm>
            <a:off x="4777997" y="1106329"/>
            <a:ext cx="1450188" cy="1692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1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Other</a:t>
            </a:r>
            <a:endParaRPr lang="en-US" altLang="zh-TW" sz="11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47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466388296"/>
              </p:ext>
            </p:extLst>
          </p:nvPr>
        </p:nvGraphicFramePr>
        <p:xfrm>
          <a:off x="875018" y="1752362"/>
          <a:ext cx="5639383" cy="200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2616521944"/>
              </p:ext>
            </p:extLst>
          </p:nvPr>
        </p:nvGraphicFramePr>
        <p:xfrm>
          <a:off x="875018" y="1752362"/>
          <a:ext cx="5639383" cy="200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矩形 14"/>
          <p:cNvSpPr/>
          <p:nvPr/>
        </p:nvSpPr>
        <p:spPr>
          <a:xfrm>
            <a:off x="395540" y="4371950"/>
            <a:ext cx="8640956" cy="417241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Due to the increasing sales of high value-added products, both the average selling price and the gross profit margin have experienced a steady increase.</a:t>
            </a:r>
            <a:endParaRPr lang="en" sz="11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3665BD4B-3146-4E2A-9713-9991F7169352}"/>
              </a:ext>
            </a:extLst>
          </p:cNvPr>
          <p:cNvSpPr txBox="1"/>
          <p:nvPr/>
        </p:nvSpPr>
        <p:spPr>
          <a:xfrm>
            <a:off x="7884368" y="948780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" sz="9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Unit: NTD thousand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95537" y="616499"/>
            <a:ext cx="6048671" cy="3710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Profit and loss statement for the past five years.</a:t>
            </a:r>
            <a:endParaRPr lang="zh-TW" altLang="zh-TW" sz="12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 rtlCol="0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 rtl="0"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rtl="0">
                <a:defRPr/>
              </a:pPr>
              <a:t>21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54171"/>
              </p:ext>
            </p:extLst>
          </p:nvPr>
        </p:nvGraphicFramePr>
        <p:xfrm>
          <a:off x="467545" y="1179612"/>
          <a:ext cx="8280919" cy="3167346"/>
        </p:xfrm>
        <a:graphic>
          <a:graphicData uri="http://schemas.openxmlformats.org/drawingml/2006/table">
            <a:tbl>
              <a:tblPr/>
              <a:tblGrid>
                <a:gridCol w="18537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6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17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80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8803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28803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8803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75953"/>
                <a:gridCol w="304167"/>
              </a:tblGrid>
              <a:tr h="262492"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2020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2021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2022</a:t>
                      </a:r>
                      <a:endParaRPr lang="en-US" sz="9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2023</a:t>
                      </a:r>
                      <a:endParaRPr lang="en-US" altLang="zh-TW" sz="9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97931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97931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2024Q3</a:t>
                      </a:r>
                      <a:endParaRPr lang="en-US" sz="900" b="1" i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97931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Operating income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1,730,832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1,455,835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" sz="9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2,040,556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1,998,723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1,324,276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1,394,711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Operating cost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1,473,915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1,240,925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1,669,146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1,636,480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1,085,424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1,039,451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74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Gross profit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256,917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214,910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15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371,410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362,243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238,852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355,260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26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Operating expenses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252,847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211,523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238,465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277,396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14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229,360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200,362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14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Operating profit (loss)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4,070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3,387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132,945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84,847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9,492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154,898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0407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Non-operating income (expenditure)   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49,797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-29,453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-28,375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87,550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-4,771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21,442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Net gains (losses) before tax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53,867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-26,066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104,570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172,397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4,721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176,340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Income tax expenditure (interest)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12,314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-13,682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17,796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41,740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-3,607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35,488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Net gains (losses) after tax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41,553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-12,384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altLang="zh-TW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86,774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130,657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8,328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140,852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Earnings per share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0.80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-0.24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1.67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2.26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0.13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2.15</a:t>
                      </a:r>
                      <a:endParaRPr lang="en-US" altLang="zh-TW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0407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Number of sets </a:t>
                      </a: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sold</a:t>
                      </a:r>
                      <a:b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</a:b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(in thousands</a:t>
                      </a: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13,490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11,186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333</a:t>
                      </a:r>
                      <a:endParaRPr lang="en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424</a:t>
                      </a:r>
                      <a:endParaRPr lang="en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6,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923</a:t>
                      </a: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6,700</a:t>
                      </a:r>
                      <a:endParaRPr lang="en-US" altLang="zh-TW" sz="9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Mean selling price ASP (NTD)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40</a:t>
                      </a:r>
                      <a:endParaRPr lang="en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70</a:t>
                      </a:r>
                      <a:endParaRPr lang="en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186</a:t>
                      </a: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199</a:t>
                      </a:r>
                      <a:endParaRPr lang="en-US" altLang="zh-TW" sz="9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325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771550"/>
            <a:ext cx="1612341" cy="533824"/>
          </a:xfrm>
          <a:prstGeom prst="rect">
            <a:avLst/>
          </a:prstGeom>
        </p:spPr>
      </p:pic>
      <p:pic>
        <p:nvPicPr>
          <p:cNvPr id="2050" name="Picture 2" descr="Global Icon, HD Png Download , Transparent Png Image - PNGite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18" y="1203598"/>
            <a:ext cx="2647363" cy="25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EA8BF869-3F95-4F0C-9CA7-13B866056516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22</a:t>
            </a:fld>
            <a:endParaRPr lang="en-US" altLang="zh-TW" dirty="0">
              <a:ea typeface="新細明體" panose="02020500000000000000" pitchFamily="18" charset="-120"/>
            </a:endParaRPr>
          </a:p>
        </p:txBody>
      </p:sp>
      <p:pic>
        <p:nvPicPr>
          <p:cNvPr id="16" name="Picture 27" descr="ki-blkred15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6418" y="3343781"/>
            <a:ext cx="2725372" cy="29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40" name="Picture 12" descr="https://cdn.evbuc.com/eventlogos/94566343/snapon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694" b="32958"/>
          <a:stretch/>
        </p:blipFill>
        <p:spPr bwMode="auto">
          <a:xfrm>
            <a:off x="5455911" y="922774"/>
            <a:ext cx="1634690" cy="298353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5100" y="1559996"/>
            <a:ext cx="1431013" cy="37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 descr="C:\Users\saledept12\Desktop\831_logo_99be758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08" y="3598084"/>
            <a:ext cx="1106219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10371" y="4845034"/>
            <a:ext cx="5511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The logos above are patent-protected and hence are for internal use only; external circulation is prohibited.</a:t>
            </a:r>
          </a:p>
        </p:txBody>
      </p:sp>
      <p:pic>
        <p:nvPicPr>
          <p:cNvPr id="2052" name="Picture 4" descr="File:Stanley Black &amp; Decker Logo.svg - 维基百科，自由的百科全书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54" y="2957815"/>
            <a:ext cx="2211858" cy="29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anta Computer Logo - 廣 達 Logo, HD Png Download , Transparent Png Image -  PNGitem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9110" y="2785445"/>
            <a:ext cx="1846752" cy="39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研華股份有限公司– 數位製造與創新技術聯盟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80" y="4310199"/>
            <a:ext cx="1561278" cy="4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File:Whirlpool Corporation Logo (as of 2017).svg - 維基百科，自由的百科全書"/>
          <p:cNvSpPr>
            <a:spLocks noChangeAspect="1" noChangeArrowheads="1"/>
          </p:cNvSpPr>
          <p:nvPr/>
        </p:nvSpPr>
        <p:spPr bwMode="auto">
          <a:xfrm>
            <a:off x="424961" y="120254"/>
            <a:ext cx="28135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" name="AutoShape 16" descr="File:Whirlpool Corporation Logo (as of 2017).svg - 維基百科，自由的百科全書"/>
          <p:cNvSpPr>
            <a:spLocks noChangeAspect="1" noChangeArrowheads="1"/>
          </p:cNvSpPr>
          <p:nvPr/>
        </p:nvSpPr>
        <p:spPr bwMode="auto">
          <a:xfrm>
            <a:off x="565638" y="234554"/>
            <a:ext cx="28135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45" y="2005566"/>
            <a:ext cx="1162810" cy="29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3" descr="SuperMicro Computer Vector Logo - Download Free SVG Icon | Worldvectorlogo"/>
          <p:cNvSpPr>
            <a:spLocks noChangeAspect="1" noChangeArrowheads="1"/>
          </p:cNvSpPr>
          <p:nvPr/>
        </p:nvSpPr>
        <p:spPr bwMode="auto">
          <a:xfrm>
            <a:off x="987669" y="744030"/>
            <a:ext cx="259082" cy="2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74" y="2534181"/>
            <a:ext cx="1804333" cy="29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Microsoft Azure - 羽昇國際股份有限公司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7" b="23785"/>
          <a:stretch/>
        </p:blipFill>
        <p:spPr bwMode="auto">
          <a:xfrm>
            <a:off x="2022229" y="1327439"/>
            <a:ext cx="1924402" cy="2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鴻海科技集團- 维基百科，自由的百科全书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5" b="34322"/>
          <a:stretch/>
        </p:blipFill>
        <p:spPr bwMode="auto">
          <a:xfrm>
            <a:off x="1470528" y="3220514"/>
            <a:ext cx="1901968" cy="2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File:Electrolux 2015.svg - 维基百科，自由的百科全书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39" y="4419098"/>
            <a:ext cx="1601430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35" y="3800325"/>
            <a:ext cx="1547755" cy="27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37" descr="Fisher &amp; Paykel – Logos Downloa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80" y="2504767"/>
            <a:ext cx="1706334" cy="2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Panasonic-Logo-Free-Transparent-PNG-Download-PNGkey | SKP Brand Rubber  Products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82" y="4053122"/>
            <a:ext cx="1152801" cy="3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" name="Picture 41" descr="File:Wiwynn NAME Blue Green.svg - 維基百科，自由的百科全書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04" y="2106779"/>
            <a:ext cx="1424303" cy="3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1" name="Picture 43" descr="File:Häfele GmbH &amp; Co KG Logo.svg - Wikimedia Common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69" y="4237699"/>
            <a:ext cx="1558278" cy="27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3" name="Picture 45" descr="File:Amazon logo.svg - Wikipedia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30" y="1769501"/>
            <a:ext cx="1217248" cy="2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5" name="Picture 47" descr="Hand Tools &amp; Automotive Tools | Franchise Business Opportunities | Matco  Tools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2" b="15106"/>
          <a:stretch/>
        </p:blipFill>
        <p:spPr bwMode="auto">
          <a:xfrm>
            <a:off x="4262867" y="3607552"/>
            <a:ext cx="1778029" cy="3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89085" y="541370"/>
            <a:ext cx="4238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End User Base of Nan Juen</a:t>
            </a:r>
          </a:p>
        </p:txBody>
      </p:sp>
      <p:cxnSp>
        <p:nvCxnSpPr>
          <p:cNvPr id="7" name="直線接點 6"/>
          <p:cNvCxnSpPr/>
          <p:nvPr/>
        </p:nvCxnSpPr>
        <p:spPr bwMode="auto">
          <a:xfrm>
            <a:off x="413340" y="1327439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圖片 2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0361" y="3914063"/>
            <a:ext cx="748638" cy="3238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12165" y="1282925"/>
            <a:ext cx="1760129" cy="2701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672992" y="3984921"/>
            <a:ext cx="1147962" cy="26136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090601" y="4092526"/>
            <a:ext cx="1624589" cy="49544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36993" y="4351025"/>
            <a:ext cx="999033" cy="36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25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endParaRPr kumimoji="0" lang="zh-CN" altLang="en-US" sz="24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458104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46400" b="0" dirty="0">
                <a:solidFill>
                  <a:srgbClr val="FFFFFF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5</a:t>
            </a:r>
            <a:endParaRPr kumimoji="0" lang="zh-CN" altLang="en-US" sz="46400" b="0" dirty="0">
              <a:solidFill>
                <a:srgbClr val="FFFFFF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5184626" y="1691102"/>
            <a:ext cx="3573521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 rtlCol="0">
            <a:spAutoFit/>
          </a:bodyPr>
          <a:lstStyle/>
          <a:p>
            <a:pPr algn="r" rtl="0"/>
            <a:r>
              <a:rPr lang="en" sz="3900" b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Corporate ESG</a:t>
            </a:r>
            <a:endParaRPr kumimoji="0" lang="zh-CN" altLang="en-US" sz="39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群組 50">
            <a:extLst>
              <a:ext uri="{FF2B5EF4-FFF2-40B4-BE49-F238E27FC236}">
                <a16:creationId xmlns="" xmlns:a16="http://schemas.microsoft.com/office/drawing/2014/main" id="{B6001F65-E427-448D-9B2E-651BBBA6ABA3}"/>
              </a:ext>
            </a:extLst>
          </p:cNvPr>
          <p:cNvGrpSpPr/>
          <p:nvPr/>
        </p:nvGrpSpPr>
        <p:grpSpPr>
          <a:xfrm>
            <a:off x="3119069" y="1317269"/>
            <a:ext cx="2980685" cy="2579611"/>
            <a:chOff x="9450388" y="1520825"/>
            <a:chExt cx="827088" cy="828675"/>
          </a:xfrm>
        </p:grpSpPr>
        <p:sp>
          <p:nvSpPr>
            <p:cNvPr id="80" name="Freeform 31">
              <a:extLst>
                <a:ext uri="{FF2B5EF4-FFF2-40B4-BE49-F238E27FC236}">
                  <a16:creationId xmlns="" xmlns:a16="http://schemas.microsoft.com/office/drawing/2014/main" id="{B46C0A08-A699-4976-9541-97C1ECED0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6" y="1790700"/>
              <a:ext cx="133350" cy="290513"/>
            </a:xfrm>
            <a:custGeom>
              <a:avLst/>
              <a:gdLst>
                <a:gd name="T0" fmla="*/ 75 w 83"/>
                <a:gd name="T1" fmla="*/ 82 h 181"/>
                <a:gd name="T2" fmla="*/ 67 w 83"/>
                <a:gd name="T3" fmla="*/ 88 h 181"/>
                <a:gd name="T4" fmla="*/ 37 w 83"/>
                <a:gd name="T5" fmla="*/ 88 h 181"/>
                <a:gd name="T6" fmla="*/ 37 w 83"/>
                <a:gd name="T7" fmla="*/ 0 h 181"/>
                <a:gd name="T8" fmla="*/ 0 w 83"/>
                <a:gd name="T9" fmla="*/ 16 h 181"/>
                <a:gd name="T10" fmla="*/ 0 w 83"/>
                <a:gd name="T11" fmla="*/ 165 h 181"/>
                <a:gd name="T12" fmla="*/ 37 w 83"/>
                <a:gd name="T13" fmla="*/ 181 h 181"/>
                <a:gd name="T14" fmla="*/ 37 w 83"/>
                <a:gd name="T15" fmla="*/ 93 h 181"/>
                <a:gd name="T16" fmla="*/ 67 w 83"/>
                <a:gd name="T17" fmla="*/ 93 h 181"/>
                <a:gd name="T18" fmla="*/ 75 w 83"/>
                <a:gd name="T19" fmla="*/ 99 h 181"/>
                <a:gd name="T20" fmla="*/ 83 w 83"/>
                <a:gd name="T21" fmla="*/ 90 h 181"/>
                <a:gd name="T22" fmla="*/ 75 w 83"/>
                <a:gd name="T23" fmla="*/ 8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181">
                  <a:moveTo>
                    <a:pt x="75" y="82"/>
                  </a:moveTo>
                  <a:cubicBezTo>
                    <a:pt x="71" y="82"/>
                    <a:pt x="68" y="85"/>
                    <a:pt x="6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7" y="181"/>
                    <a:pt x="37" y="181"/>
                    <a:pt x="37" y="181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8" y="96"/>
                    <a:pt x="71" y="99"/>
                    <a:pt x="75" y="99"/>
                  </a:cubicBezTo>
                  <a:cubicBezTo>
                    <a:pt x="79" y="99"/>
                    <a:pt x="83" y="95"/>
                    <a:pt x="83" y="90"/>
                  </a:cubicBezTo>
                  <a:cubicBezTo>
                    <a:pt x="83" y="86"/>
                    <a:pt x="79" y="82"/>
                    <a:pt x="75" y="82"/>
                  </a:cubicBezTo>
                  <a:close/>
                </a:path>
              </a:pathLst>
            </a:custGeom>
            <a:solidFill>
              <a:srgbClr val="6D2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1" name="Freeform 32">
              <a:extLst>
                <a:ext uri="{FF2B5EF4-FFF2-40B4-BE49-F238E27FC236}">
                  <a16:creationId xmlns="" xmlns:a16="http://schemas.microsoft.com/office/drawing/2014/main" id="{4F586E75-CF1A-47C0-ABCE-180F41DE6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1520825"/>
              <a:ext cx="288925" cy="123825"/>
            </a:xfrm>
            <a:custGeom>
              <a:avLst/>
              <a:gdLst>
                <a:gd name="T0" fmla="*/ 92 w 180"/>
                <a:gd name="T1" fmla="*/ 41 h 78"/>
                <a:gd name="T2" fmla="*/ 92 w 180"/>
                <a:gd name="T3" fmla="*/ 17 h 78"/>
                <a:gd name="T4" fmla="*/ 98 w 180"/>
                <a:gd name="T5" fmla="*/ 9 h 78"/>
                <a:gd name="T6" fmla="*/ 90 w 180"/>
                <a:gd name="T7" fmla="*/ 0 h 78"/>
                <a:gd name="T8" fmla="*/ 81 w 180"/>
                <a:gd name="T9" fmla="*/ 9 h 78"/>
                <a:gd name="T10" fmla="*/ 87 w 180"/>
                <a:gd name="T11" fmla="*/ 17 h 78"/>
                <a:gd name="T12" fmla="*/ 87 w 180"/>
                <a:gd name="T13" fmla="*/ 41 h 78"/>
                <a:gd name="T14" fmla="*/ 0 w 180"/>
                <a:gd name="T15" fmla="*/ 41 h 78"/>
                <a:gd name="T16" fmla="*/ 15 w 180"/>
                <a:gd name="T17" fmla="*/ 78 h 78"/>
                <a:gd name="T18" fmla="*/ 164 w 180"/>
                <a:gd name="T19" fmla="*/ 78 h 78"/>
                <a:gd name="T20" fmla="*/ 180 w 180"/>
                <a:gd name="T21" fmla="*/ 41 h 78"/>
                <a:gd name="T22" fmla="*/ 92 w 180"/>
                <a:gd name="T23" fmla="*/ 4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8">
                  <a:moveTo>
                    <a:pt x="92" y="41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96" y="15"/>
                    <a:pt x="98" y="12"/>
                    <a:pt x="98" y="9"/>
                  </a:cubicBezTo>
                  <a:cubicBezTo>
                    <a:pt x="98" y="4"/>
                    <a:pt x="94" y="0"/>
                    <a:pt x="90" y="0"/>
                  </a:cubicBezTo>
                  <a:cubicBezTo>
                    <a:pt x="85" y="0"/>
                    <a:pt x="81" y="4"/>
                    <a:pt x="81" y="9"/>
                  </a:cubicBezTo>
                  <a:cubicBezTo>
                    <a:pt x="81" y="12"/>
                    <a:pt x="84" y="15"/>
                    <a:pt x="87" y="17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80" y="41"/>
                    <a:pt x="180" y="41"/>
                    <a:pt x="180" y="41"/>
                  </a:cubicBezTo>
                  <a:lnTo>
                    <a:pt x="92" y="41"/>
                  </a:lnTo>
                  <a:close/>
                </a:path>
              </a:pathLst>
            </a:custGeom>
            <a:solidFill>
              <a:srgbClr val="003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2" name="Freeform 33">
              <a:extLst>
                <a:ext uri="{FF2B5EF4-FFF2-40B4-BE49-F238E27FC236}">
                  <a16:creationId xmlns="" xmlns:a16="http://schemas.microsoft.com/office/drawing/2014/main" id="{90EEFE58-E4FD-4A2F-82F2-C0C5358CC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1585913"/>
              <a:ext cx="230188" cy="230188"/>
            </a:xfrm>
            <a:custGeom>
              <a:avLst/>
              <a:gdLst>
                <a:gd name="T0" fmla="*/ 84 w 143"/>
                <a:gd name="T1" fmla="*/ 68 h 143"/>
                <a:gd name="T2" fmla="*/ 104 w 143"/>
                <a:gd name="T3" fmla="*/ 48 h 143"/>
                <a:gd name="T4" fmla="*/ 113 w 143"/>
                <a:gd name="T5" fmla="*/ 46 h 143"/>
                <a:gd name="T6" fmla="*/ 113 w 143"/>
                <a:gd name="T7" fmla="*/ 35 h 143"/>
                <a:gd name="T8" fmla="*/ 102 w 143"/>
                <a:gd name="T9" fmla="*/ 35 h 143"/>
                <a:gd name="T10" fmla="*/ 100 w 143"/>
                <a:gd name="T11" fmla="*/ 44 h 143"/>
                <a:gd name="T12" fmla="*/ 80 w 143"/>
                <a:gd name="T13" fmla="*/ 65 h 143"/>
                <a:gd name="T14" fmla="*/ 15 w 143"/>
                <a:gd name="T15" fmla="*/ 0 h 143"/>
                <a:gd name="T16" fmla="*/ 0 w 143"/>
                <a:gd name="T17" fmla="*/ 37 h 143"/>
                <a:gd name="T18" fmla="*/ 106 w 143"/>
                <a:gd name="T19" fmla="*/ 143 h 143"/>
                <a:gd name="T20" fmla="*/ 143 w 143"/>
                <a:gd name="T21" fmla="*/ 128 h 143"/>
                <a:gd name="T22" fmla="*/ 84 w 143"/>
                <a:gd name="T23" fmla="*/ 6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84" y="68"/>
                  </a:moveTo>
                  <a:cubicBezTo>
                    <a:pt x="104" y="48"/>
                    <a:pt x="104" y="48"/>
                    <a:pt x="104" y="48"/>
                  </a:cubicBezTo>
                  <a:cubicBezTo>
                    <a:pt x="107" y="50"/>
                    <a:pt x="111" y="49"/>
                    <a:pt x="113" y="46"/>
                  </a:cubicBezTo>
                  <a:cubicBezTo>
                    <a:pt x="117" y="43"/>
                    <a:pt x="117" y="38"/>
                    <a:pt x="113" y="35"/>
                  </a:cubicBezTo>
                  <a:cubicBezTo>
                    <a:pt x="110" y="32"/>
                    <a:pt x="105" y="32"/>
                    <a:pt x="102" y="35"/>
                  </a:cubicBezTo>
                  <a:cubicBezTo>
                    <a:pt x="99" y="38"/>
                    <a:pt x="99" y="41"/>
                    <a:pt x="100" y="44"/>
                  </a:cubicBezTo>
                  <a:cubicBezTo>
                    <a:pt x="80" y="65"/>
                    <a:pt x="80" y="65"/>
                    <a:pt x="80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43" y="128"/>
                    <a:pt x="143" y="128"/>
                    <a:pt x="143" y="128"/>
                  </a:cubicBezTo>
                  <a:lnTo>
                    <a:pt x="84" y="68"/>
                  </a:lnTo>
                  <a:close/>
                </a:path>
              </a:pathLst>
            </a:custGeom>
            <a:solidFill>
              <a:srgbClr val="009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3" name="Freeform 34">
              <a:extLst>
                <a:ext uri="{FF2B5EF4-FFF2-40B4-BE49-F238E27FC236}">
                  <a16:creationId xmlns="" xmlns:a16="http://schemas.microsoft.com/office/drawing/2014/main" id="{79056543-12C3-45C9-83CD-2268DEDCE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1585913"/>
              <a:ext cx="230188" cy="230188"/>
            </a:xfrm>
            <a:custGeom>
              <a:avLst/>
              <a:gdLst>
                <a:gd name="T0" fmla="*/ 127 w 143"/>
                <a:gd name="T1" fmla="*/ 0 h 143"/>
                <a:gd name="T2" fmla="*/ 69 w 143"/>
                <a:gd name="T3" fmla="*/ 59 h 143"/>
                <a:gd name="T4" fmla="*/ 54 w 143"/>
                <a:gd name="T5" fmla="*/ 44 h 143"/>
                <a:gd name="T6" fmla="*/ 53 w 143"/>
                <a:gd name="T7" fmla="*/ 35 h 143"/>
                <a:gd name="T8" fmla="*/ 41 w 143"/>
                <a:gd name="T9" fmla="*/ 35 h 143"/>
                <a:gd name="T10" fmla="*/ 41 w 143"/>
                <a:gd name="T11" fmla="*/ 46 h 143"/>
                <a:gd name="T12" fmla="*/ 51 w 143"/>
                <a:gd name="T13" fmla="*/ 48 h 143"/>
                <a:gd name="T14" fmla="*/ 65 w 143"/>
                <a:gd name="T15" fmla="*/ 62 h 143"/>
                <a:gd name="T16" fmla="*/ 0 w 143"/>
                <a:gd name="T17" fmla="*/ 128 h 143"/>
                <a:gd name="T18" fmla="*/ 37 w 143"/>
                <a:gd name="T19" fmla="*/ 143 h 143"/>
                <a:gd name="T20" fmla="*/ 143 w 143"/>
                <a:gd name="T21" fmla="*/ 37 h 143"/>
                <a:gd name="T22" fmla="*/ 127 w 143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0"/>
                  </a:moveTo>
                  <a:cubicBezTo>
                    <a:pt x="69" y="59"/>
                    <a:pt x="69" y="59"/>
                    <a:pt x="69" y="59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6" y="41"/>
                    <a:pt x="55" y="38"/>
                    <a:pt x="53" y="35"/>
                  </a:cubicBezTo>
                  <a:cubicBezTo>
                    <a:pt x="50" y="32"/>
                    <a:pt x="44" y="32"/>
                    <a:pt x="41" y="35"/>
                  </a:cubicBezTo>
                  <a:cubicBezTo>
                    <a:pt x="38" y="38"/>
                    <a:pt x="38" y="43"/>
                    <a:pt x="41" y="46"/>
                  </a:cubicBezTo>
                  <a:cubicBezTo>
                    <a:pt x="44" y="49"/>
                    <a:pt x="48" y="50"/>
                    <a:pt x="51" y="48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143" y="37"/>
                    <a:pt x="143" y="37"/>
                    <a:pt x="143" y="37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C60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4" name="Freeform 35">
              <a:extLst>
                <a:ext uri="{FF2B5EF4-FFF2-40B4-BE49-F238E27FC236}">
                  <a16:creationId xmlns="" xmlns:a16="http://schemas.microsoft.com/office/drawing/2014/main" id="{E03EF0D5-8C93-487E-9A4B-51DAEE813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2225675"/>
              <a:ext cx="288925" cy="123825"/>
            </a:xfrm>
            <a:custGeom>
              <a:avLst/>
              <a:gdLst>
                <a:gd name="T0" fmla="*/ 92 w 180"/>
                <a:gd name="T1" fmla="*/ 61 h 77"/>
                <a:gd name="T2" fmla="*/ 92 w 180"/>
                <a:gd name="T3" fmla="*/ 37 h 77"/>
                <a:gd name="T4" fmla="*/ 180 w 180"/>
                <a:gd name="T5" fmla="*/ 37 h 77"/>
                <a:gd name="T6" fmla="*/ 164 w 180"/>
                <a:gd name="T7" fmla="*/ 0 h 77"/>
                <a:gd name="T8" fmla="*/ 15 w 180"/>
                <a:gd name="T9" fmla="*/ 0 h 77"/>
                <a:gd name="T10" fmla="*/ 0 w 180"/>
                <a:gd name="T11" fmla="*/ 37 h 77"/>
                <a:gd name="T12" fmla="*/ 87 w 180"/>
                <a:gd name="T13" fmla="*/ 37 h 77"/>
                <a:gd name="T14" fmla="*/ 87 w 180"/>
                <a:gd name="T15" fmla="*/ 61 h 77"/>
                <a:gd name="T16" fmla="*/ 81 w 180"/>
                <a:gd name="T17" fmla="*/ 68 h 77"/>
                <a:gd name="T18" fmla="*/ 90 w 180"/>
                <a:gd name="T19" fmla="*/ 77 h 77"/>
                <a:gd name="T20" fmla="*/ 98 w 180"/>
                <a:gd name="T21" fmla="*/ 68 h 77"/>
                <a:gd name="T22" fmla="*/ 92 w 180"/>
                <a:gd name="T23" fmla="*/ 6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7">
                  <a:moveTo>
                    <a:pt x="92" y="61"/>
                  </a:moveTo>
                  <a:cubicBezTo>
                    <a:pt x="92" y="37"/>
                    <a:pt x="92" y="37"/>
                    <a:pt x="92" y="37"/>
                  </a:cubicBezTo>
                  <a:cubicBezTo>
                    <a:pt x="180" y="37"/>
                    <a:pt x="180" y="37"/>
                    <a:pt x="180" y="37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4" y="62"/>
                    <a:pt x="81" y="65"/>
                    <a:pt x="81" y="68"/>
                  </a:cubicBezTo>
                  <a:cubicBezTo>
                    <a:pt x="81" y="73"/>
                    <a:pt x="85" y="77"/>
                    <a:pt x="90" y="77"/>
                  </a:cubicBezTo>
                  <a:cubicBezTo>
                    <a:pt x="94" y="77"/>
                    <a:pt x="98" y="73"/>
                    <a:pt x="98" y="68"/>
                  </a:cubicBezTo>
                  <a:cubicBezTo>
                    <a:pt x="98" y="65"/>
                    <a:pt x="96" y="62"/>
                    <a:pt x="92" y="61"/>
                  </a:cubicBezTo>
                  <a:close/>
                </a:path>
              </a:pathLst>
            </a:custGeom>
            <a:solidFill>
              <a:srgbClr val="00A3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5" name="Freeform 36">
              <a:extLst>
                <a:ext uri="{FF2B5EF4-FFF2-40B4-BE49-F238E27FC236}">
                  <a16:creationId xmlns="" xmlns:a16="http://schemas.microsoft.com/office/drawing/2014/main" id="{6FEAFC62-01A5-4CDB-B536-6E9981EC1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2055813"/>
              <a:ext cx="230188" cy="228600"/>
            </a:xfrm>
            <a:custGeom>
              <a:avLst/>
              <a:gdLst>
                <a:gd name="T0" fmla="*/ 104 w 143"/>
                <a:gd name="T1" fmla="*/ 94 h 143"/>
                <a:gd name="T2" fmla="*/ 84 w 143"/>
                <a:gd name="T3" fmla="*/ 74 h 143"/>
                <a:gd name="T4" fmla="*/ 143 w 143"/>
                <a:gd name="T5" fmla="*/ 16 h 143"/>
                <a:gd name="T6" fmla="*/ 106 w 143"/>
                <a:gd name="T7" fmla="*/ 0 h 143"/>
                <a:gd name="T8" fmla="*/ 0 w 143"/>
                <a:gd name="T9" fmla="*/ 106 h 143"/>
                <a:gd name="T10" fmla="*/ 15 w 143"/>
                <a:gd name="T11" fmla="*/ 143 h 143"/>
                <a:gd name="T12" fmla="*/ 81 w 143"/>
                <a:gd name="T13" fmla="*/ 78 h 143"/>
                <a:gd name="T14" fmla="*/ 100 w 143"/>
                <a:gd name="T15" fmla="*/ 98 h 143"/>
                <a:gd name="T16" fmla="*/ 102 w 143"/>
                <a:gd name="T17" fmla="*/ 107 h 143"/>
                <a:gd name="T18" fmla="*/ 113 w 143"/>
                <a:gd name="T19" fmla="*/ 107 h 143"/>
                <a:gd name="T20" fmla="*/ 113 w 143"/>
                <a:gd name="T21" fmla="*/ 96 h 143"/>
                <a:gd name="T22" fmla="*/ 104 w 143"/>
                <a:gd name="T23" fmla="*/ 9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04" y="94"/>
                  </a:moveTo>
                  <a:cubicBezTo>
                    <a:pt x="84" y="74"/>
                    <a:pt x="84" y="74"/>
                    <a:pt x="84" y="74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99" y="101"/>
                    <a:pt x="99" y="105"/>
                    <a:pt x="102" y="107"/>
                  </a:cubicBezTo>
                  <a:cubicBezTo>
                    <a:pt x="105" y="110"/>
                    <a:pt x="110" y="110"/>
                    <a:pt x="113" y="107"/>
                  </a:cubicBezTo>
                  <a:cubicBezTo>
                    <a:pt x="117" y="104"/>
                    <a:pt x="117" y="99"/>
                    <a:pt x="113" y="96"/>
                  </a:cubicBezTo>
                  <a:cubicBezTo>
                    <a:pt x="111" y="93"/>
                    <a:pt x="107" y="92"/>
                    <a:pt x="104" y="94"/>
                  </a:cubicBezTo>
                  <a:close/>
                </a:path>
              </a:pathLst>
            </a:custGeom>
            <a:solidFill>
              <a:srgbClr val="005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6" name="Freeform 37">
              <a:extLst>
                <a:ext uri="{FF2B5EF4-FFF2-40B4-BE49-F238E27FC236}">
                  <a16:creationId xmlns="" xmlns:a16="http://schemas.microsoft.com/office/drawing/2014/main" id="{F7E2FEE1-46C8-41E3-9CB1-D0F46133E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2055813"/>
              <a:ext cx="230188" cy="228600"/>
            </a:xfrm>
            <a:custGeom>
              <a:avLst/>
              <a:gdLst>
                <a:gd name="T0" fmla="*/ 127 w 143"/>
                <a:gd name="T1" fmla="*/ 143 h 143"/>
                <a:gd name="T2" fmla="*/ 143 w 143"/>
                <a:gd name="T3" fmla="*/ 106 h 143"/>
                <a:gd name="T4" fmla="*/ 37 w 143"/>
                <a:gd name="T5" fmla="*/ 0 h 143"/>
                <a:gd name="T6" fmla="*/ 0 w 143"/>
                <a:gd name="T7" fmla="*/ 16 h 143"/>
                <a:gd name="T8" fmla="*/ 64 w 143"/>
                <a:gd name="T9" fmla="*/ 80 h 143"/>
                <a:gd name="T10" fmla="*/ 51 w 143"/>
                <a:gd name="T11" fmla="*/ 94 h 143"/>
                <a:gd name="T12" fmla="*/ 41 w 143"/>
                <a:gd name="T13" fmla="*/ 96 h 143"/>
                <a:gd name="T14" fmla="*/ 41 w 143"/>
                <a:gd name="T15" fmla="*/ 107 h 143"/>
                <a:gd name="T16" fmla="*/ 53 w 143"/>
                <a:gd name="T17" fmla="*/ 107 h 143"/>
                <a:gd name="T18" fmla="*/ 54 w 143"/>
                <a:gd name="T19" fmla="*/ 98 h 143"/>
                <a:gd name="T20" fmla="*/ 68 w 143"/>
                <a:gd name="T21" fmla="*/ 84 h 143"/>
                <a:gd name="T22" fmla="*/ 127 w 143"/>
                <a:gd name="T2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143"/>
                  </a:moveTo>
                  <a:cubicBezTo>
                    <a:pt x="143" y="106"/>
                    <a:pt x="143" y="106"/>
                    <a:pt x="143" y="10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48" y="92"/>
                    <a:pt x="44" y="93"/>
                    <a:pt x="41" y="96"/>
                  </a:cubicBezTo>
                  <a:cubicBezTo>
                    <a:pt x="38" y="99"/>
                    <a:pt x="38" y="104"/>
                    <a:pt x="41" y="107"/>
                  </a:cubicBezTo>
                  <a:cubicBezTo>
                    <a:pt x="44" y="110"/>
                    <a:pt x="50" y="110"/>
                    <a:pt x="53" y="107"/>
                  </a:cubicBezTo>
                  <a:cubicBezTo>
                    <a:pt x="55" y="105"/>
                    <a:pt x="56" y="101"/>
                    <a:pt x="54" y="98"/>
                  </a:cubicBezTo>
                  <a:cubicBezTo>
                    <a:pt x="68" y="84"/>
                    <a:pt x="68" y="84"/>
                    <a:pt x="68" y="84"/>
                  </a:cubicBezTo>
                  <a:lnTo>
                    <a:pt x="127" y="143"/>
                  </a:lnTo>
                  <a:close/>
                </a:path>
              </a:pathLst>
            </a:custGeom>
            <a:solidFill>
              <a:srgbClr val="EA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7" name="Freeform 38">
              <a:extLst>
                <a:ext uri="{FF2B5EF4-FFF2-40B4-BE49-F238E27FC236}">
                  <a16:creationId xmlns="" xmlns:a16="http://schemas.microsoft.com/office/drawing/2014/main" id="{C74BB3D0-98E0-4FE6-86B7-CDDDE8CF4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0388" y="1790700"/>
              <a:ext cx="114300" cy="290513"/>
            </a:xfrm>
            <a:custGeom>
              <a:avLst/>
              <a:gdLst>
                <a:gd name="T0" fmla="*/ 34 w 71"/>
                <a:gd name="T1" fmla="*/ 0 h 181"/>
                <a:gd name="T2" fmla="*/ 34 w 71"/>
                <a:gd name="T3" fmla="*/ 88 h 181"/>
                <a:gd name="T4" fmla="*/ 16 w 71"/>
                <a:gd name="T5" fmla="*/ 88 h 181"/>
                <a:gd name="T6" fmla="*/ 8 w 71"/>
                <a:gd name="T7" fmla="*/ 82 h 181"/>
                <a:gd name="T8" fmla="*/ 0 w 71"/>
                <a:gd name="T9" fmla="*/ 90 h 181"/>
                <a:gd name="T10" fmla="*/ 8 w 71"/>
                <a:gd name="T11" fmla="*/ 99 h 181"/>
                <a:gd name="T12" fmla="*/ 16 w 71"/>
                <a:gd name="T13" fmla="*/ 93 h 181"/>
                <a:gd name="T14" fmla="*/ 34 w 71"/>
                <a:gd name="T15" fmla="*/ 93 h 181"/>
                <a:gd name="T16" fmla="*/ 34 w 71"/>
                <a:gd name="T17" fmla="*/ 181 h 181"/>
                <a:gd name="T18" fmla="*/ 71 w 71"/>
                <a:gd name="T19" fmla="*/ 165 h 181"/>
                <a:gd name="T20" fmla="*/ 71 w 71"/>
                <a:gd name="T21" fmla="*/ 16 h 181"/>
                <a:gd name="T22" fmla="*/ 34 w 71"/>
                <a:gd name="T2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81">
                  <a:moveTo>
                    <a:pt x="34" y="0"/>
                  </a:moveTo>
                  <a:cubicBezTo>
                    <a:pt x="34" y="88"/>
                    <a:pt x="34" y="88"/>
                    <a:pt x="34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5" y="85"/>
                    <a:pt x="12" y="82"/>
                    <a:pt x="8" y="82"/>
                  </a:cubicBezTo>
                  <a:cubicBezTo>
                    <a:pt x="3" y="82"/>
                    <a:pt x="0" y="86"/>
                    <a:pt x="0" y="90"/>
                  </a:cubicBezTo>
                  <a:cubicBezTo>
                    <a:pt x="0" y="95"/>
                    <a:pt x="3" y="99"/>
                    <a:pt x="8" y="99"/>
                  </a:cubicBezTo>
                  <a:cubicBezTo>
                    <a:pt x="12" y="99"/>
                    <a:pt x="15" y="96"/>
                    <a:pt x="16" y="93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71" y="165"/>
                    <a:pt x="71" y="165"/>
                    <a:pt x="71" y="165"/>
                  </a:cubicBezTo>
                  <a:cubicBezTo>
                    <a:pt x="71" y="16"/>
                    <a:pt x="71" y="16"/>
                    <a:pt x="71" y="16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3B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="" xmlns:a16="http://schemas.microsoft.com/office/drawing/2014/main" id="{CE9D90FE-0092-491D-98CA-1071063663DC}"/>
              </a:ext>
            </a:extLst>
          </p:cNvPr>
          <p:cNvSpPr/>
          <p:nvPr/>
        </p:nvSpPr>
        <p:spPr>
          <a:xfrm>
            <a:off x="6516216" y="2433250"/>
            <a:ext cx="252028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470A68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Green Energy/Green Electricity 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470A68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="" xmlns:a16="http://schemas.microsoft.com/office/drawing/2014/main" id="{363524A0-302C-46E6-A07B-15ABBBB69BE5}"/>
              </a:ext>
            </a:extLst>
          </p:cNvPr>
          <p:cNvSpPr txBox="1"/>
          <p:nvPr/>
        </p:nvSpPr>
        <p:spPr>
          <a:xfrm>
            <a:off x="6590944" y="2716199"/>
            <a:ext cx="2160194" cy="694978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Rooftop solar panels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Ceiling fans added to plants</a:t>
            </a:r>
          </a:p>
        </p:txBody>
      </p:sp>
      <p:cxnSp>
        <p:nvCxnSpPr>
          <p:cNvPr id="54" name="直線接點 53">
            <a:extLst>
              <a:ext uri="{FF2B5EF4-FFF2-40B4-BE49-F238E27FC236}">
                <a16:creationId xmlns="" xmlns:a16="http://schemas.microsoft.com/office/drawing/2014/main" id="{5C9B885D-CA02-4444-AC9B-AE3A8090E268}"/>
              </a:ext>
            </a:extLst>
          </p:cNvPr>
          <p:cNvCxnSpPr>
            <a:cxnSpLocks/>
          </p:cNvCxnSpPr>
          <p:nvPr/>
        </p:nvCxnSpPr>
        <p:spPr>
          <a:xfrm>
            <a:off x="6590944" y="2693192"/>
            <a:ext cx="230153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5" name="矩形 54">
            <a:extLst>
              <a:ext uri="{FF2B5EF4-FFF2-40B4-BE49-F238E27FC236}">
                <a16:creationId xmlns="" xmlns:a16="http://schemas.microsoft.com/office/drawing/2014/main" id="{4150C1B8-6375-4D30-9557-C23AE6F04257}"/>
              </a:ext>
            </a:extLst>
          </p:cNvPr>
          <p:cNvSpPr/>
          <p:nvPr/>
        </p:nvSpPr>
        <p:spPr>
          <a:xfrm>
            <a:off x="5817458" y="3515616"/>
            <a:ext cx="242966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Exploring Different Products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="" xmlns:a16="http://schemas.microsoft.com/office/drawing/2014/main" id="{59CF8D39-7E85-40EC-858D-9F21139BD69D}"/>
              </a:ext>
            </a:extLst>
          </p:cNvPr>
          <p:cNvSpPr txBox="1"/>
          <p:nvPr/>
        </p:nvSpPr>
        <p:spPr>
          <a:xfrm>
            <a:off x="5898626" y="3735746"/>
            <a:ext cx="2561806" cy="56419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Emphasis placed on product life span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Reduced consumption and elimination of products</a:t>
            </a:r>
          </a:p>
        </p:txBody>
      </p:sp>
      <p:cxnSp>
        <p:nvCxnSpPr>
          <p:cNvPr id="57" name="直線接點 56">
            <a:extLst>
              <a:ext uri="{FF2B5EF4-FFF2-40B4-BE49-F238E27FC236}">
                <a16:creationId xmlns="" xmlns:a16="http://schemas.microsoft.com/office/drawing/2014/main" id="{01C1FBD8-A91A-48E9-821B-311E61E890B2}"/>
              </a:ext>
            </a:extLst>
          </p:cNvPr>
          <p:cNvCxnSpPr>
            <a:cxnSpLocks/>
          </p:cNvCxnSpPr>
          <p:nvPr/>
        </p:nvCxnSpPr>
        <p:spPr>
          <a:xfrm>
            <a:off x="5901276" y="3741696"/>
            <a:ext cx="2082105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8" name="文字方塊 57">
            <a:extLst>
              <a:ext uri="{FF2B5EF4-FFF2-40B4-BE49-F238E27FC236}">
                <a16:creationId xmlns="" xmlns:a16="http://schemas.microsoft.com/office/drawing/2014/main" id="{0CF60174-80BA-4AB4-B84F-D13ACE927396}"/>
              </a:ext>
            </a:extLst>
          </p:cNvPr>
          <p:cNvSpPr txBox="1"/>
          <p:nvPr/>
        </p:nvSpPr>
        <p:spPr>
          <a:xfrm>
            <a:off x="3538811" y="2105445"/>
            <a:ext cx="2080372" cy="998917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" sz="36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ESG </a:t>
            </a:r>
            <a:br>
              <a:rPr lang="en" sz="36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</a:br>
            <a:r>
              <a:rPr lang="en" sz="36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 Action</a:t>
            </a:r>
          </a:p>
        </p:txBody>
      </p:sp>
      <p:grpSp>
        <p:nvGrpSpPr>
          <p:cNvPr id="59" name="群組 58">
            <a:extLst>
              <a:ext uri="{FF2B5EF4-FFF2-40B4-BE49-F238E27FC236}">
                <a16:creationId xmlns="" xmlns:a16="http://schemas.microsoft.com/office/drawing/2014/main" id="{EC4F407E-16D7-4A5B-8C89-2E33B67A5DED}"/>
              </a:ext>
            </a:extLst>
          </p:cNvPr>
          <p:cNvGrpSpPr/>
          <p:nvPr/>
        </p:nvGrpSpPr>
        <p:grpSpPr>
          <a:xfrm>
            <a:off x="755576" y="2443609"/>
            <a:ext cx="2514121" cy="788503"/>
            <a:chOff x="3992051" y="5127131"/>
            <a:chExt cx="1833300" cy="949816"/>
          </a:xfrm>
        </p:grpSpPr>
        <p:sp>
          <p:nvSpPr>
            <p:cNvPr id="77" name="矩形 76">
              <a:extLst>
                <a:ext uri="{FF2B5EF4-FFF2-40B4-BE49-F238E27FC236}">
                  <a16:creationId xmlns="" xmlns:a16="http://schemas.microsoft.com/office/drawing/2014/main" id="{931A9739-B9D2-49A5-AC63-15541493DC6B}"/>
                </a:ext>
              </a:extLst>
            </p:cNvPr>
            <p:cNvSpPr/>
            <p:nvPr/>
          </p:nvSpPr>
          <p:spPr>
            <a:xfrm>
              <a:off x="3992051" y="5127131"/>
              <a:ext cx="1791035" cy="55611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1200" i="0" u="none" strike="noStrike" kern="0" cap="none" spc="0" normalizeH="0" noProof="0">
                  <a:ln>
                    <a:noFill/>
                  </a:ln>
                  <a:solidFill>
                    <a:srgbClr val="009A44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Human Rights of Employees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="" xmlns:a16="http://schemas.microsoft.com/office/drawing/2014/main" id="{BF16D803-0923-4DF1-9C76-70B9D5818611}"/>
                </a:ext>
              </a:extLst>
            </p:cNvPr>
            <p:cNvSpPr txBox="1"/>
            <p:nvPr/>
          </p:nvSpPr>
          <p:spPr>
            <a:xfrm>
              <a:off x="4046166" y="5442159"/>
              <a:ext cx="1779185" cy="634788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Comfortable accommodations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Meals prepared with quality food ingredients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79" name="直線接點 78">
              <a:extLst>
                <a:ext uri="{FF2B5EF4-FFF2-40B4-BE49-F238E27FC236}">
                  <a16:creationId xmlns="" xmlns:a16="http://schemas.microsoft.com/office/drawing/2014/main" id="{5FA7043A-E2C8-41CB-BBB4-BCBD2C8D668B}"/>
                </a:ext>
              </a:extLst>
            </p:cNvPr>
            <p:cNvCxnSpPr>
              <a:cxnSpLocks/>
            </p:cNvCxnSpPr>
            <p:nvPr/>
          </p:nvCxnSpPr>
          <p:spPr>
            <a:xfrm>
              <a:off x="4046166" y="5427774"/>
              <a:ext cx="157364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60" name="矩形 59">
            <a:extLst>
              <a:ext uri="{FF2B5EF4-FFF2-40B4-BE49-F238E27FC236}">
                <a16:creationId xmlns="" xmlns:a16="http://schemas.microsoft.com/office/drawing/2014/main" id="{FC0F019D-6DBD-41C6-8BDF-488906241489}"/>
              </a:ext>
            </a:extLst>
          </p:cNvPr>
          <p:cNvSpPr/>
          <p:nvPr/>
        </p:nvSpPr>
        <p:spPr>
          <a:xfrm>
            <a:off x="6273193" y="1317269"/>
            <a:ext cx="242966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0091D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Waste Water Accumulator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="" xmlns:a16="http://schemas.microsoft.com/office/drawing/2014/main" id="{C7759F26-7AA3-4118-B25C-91278AEC58E3}"/>
              </a:ext>
            </a:extLst>
          </p:cNvPr>
          <p:cNvSpPr txBox="1"/>
          <p:nvPr/>
        </p:nvSpPr>
        <p:spPr>
          <a:xfrm>
            <a:off x="6331602" y="1557978"/>
            <a:ext cx="1764620" cy="58172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Lining twice as thick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Dual-layer lining design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="" xmlns:a16="http://schemas.microsoft.com/office/drawing/2014/main" id="{BECE67D5-D599-4DCF-BD8A-C3B8FB2666B6}"/>
              </a:ext>
            </a:extLst>
          </p:cNvPr>
          <p:cNvCxnSpPr>
            <a:cxnSpLocks/>
          </p:cNvCxnSpPr>
          <p:nvPr/>
        </p:nvCxnSpPr>
        <p:spPr>
          <a:xfrm>
            <a:off x="6331602" y="1552549"/>
            <a:ext cx="191551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3" name="矩形 62">
            <a:extLst>
              <a:ext uri="{FF2B5EF4-FFF2-40B4-BE49-F238E27FC236}">
                <a16:creationId xmlns="" xmlns:a16="http://schemas.microsoft.com/office/drawing/2014/main" id="{00A9BAB7-552C-4BD6-B824-135CAE24D148}"/>
              </a:ext>
            </a:extLst>
          </p:cNvPr>
          <p:cNvSpPr/>
          <p:nvPr/>
        </p:nvSpPr>
        <p:spPr>
          <a:xfrm>
            <a:off x="3699413" y="544148"/>
            <a:ext cx="242966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Discharge of Waste Water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="" xmlns:a16="http://schemas.microsoft.com/office/drawing/2014/main" id="{9016763E-54BF-4E62-8015-EB1ADF41D3BD}"/>
              </a:ext>
            </a:extLst>
          </p:cNvPr>
          <p:cNvSpPr txBox="1"/>
          <p:nvPr/>
        </p:nvSpPr>
        <p:spPr>
          <a:xfrm>
            <a:off x="3760765" y="906302"/>
            <a:ext cx="2214342" cy="51118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Even stricter criteria established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Reduced discharge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65" name="直線接點 64">
            <a:extLst>
              <a:ext uri="{FF2B5EF4-FFF2-40B4-BE49-F238E27FC236}">
                <a16:creationId xmlns="" xmlns:a16="http://schemas.microsoft.com/office/drawing/2014/main" id="{764B7658-C557-4330-A4FE-DB38624E6783}"/>
              </a:ext>
            </a:extLst>
          </p:cNvPr>
          <p:cNvCxnSpPr>
            <a:cxnSpLocks/>
          </p:cNvCxnSpPr>
          <p:nvPr/>
        </p:nvCxnSpPr>
        <p:spPr>
          <a:xfrm>
            <a:off x="3797127" y="811677"/>
            <a:ext cx="1927001" cy="947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6" name="矩形 65">
            <a:extLst>
              <a:ext uri="{FF2B5EF4-FFF2-40B4-BE49-F238E27FC236}">
                <a16:creationId xmlns="" xmlns:a16="http://schemas.microsoft.com/office/drawing/2014/main" id="{5D128223-944F-420A-979C-8BFE2B40C3DF}"/>
              </a:ext>
            </a:extLst>
          </p:cNvPr>
          <p:cNvSpPr/>
          <p:nvPr/>
        </p:nvSpPr>
        <p:spPr>
          <a:xfrm>
            <a:off x="486813" y="3494531"/>
            <a:ext cx="280215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EAAA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Physical and Mental Health of Staff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EAAA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="" xmlns:a16="http://schemas.microsoft.com/office/drawing/2014/main" id="{0E8101DD-2E4B-4E27-B07D-04995D0F9583}"/>
              </a:ext>
            </a:extLst>
          </p:cNvPr>
          <p:cNvSpPr txBox="1"/>
          <p:nvPr/>
        </p:nvSpPr>
        <p:spPr>
          <a:xfrm>
            <a:off x="1352472" y="3814212"/>
            <a:ext cx="2465657" cy="64473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Organizing various types of workshops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Taking care of the body and mind of employees besides their tasks at work</a:t>
            </a:r>
          </a:p>
        </p:txBody>
      </p:sp>
      <p:grpSp>
        <p:nvGrpSpPr>
          <p:cNvPr id="68" name="群組 67">
            <a:extLst>
              <a:ext uri="{FF2B5EF4-FFF2-40B4-BE49-F238E27FC236}">
                <a16:creationId xmlns="" xmlns:a16="http://schemas.microsoft.com/office/drawing/2014/main" id="{27D5785C-F6D0-4412-81FF-07EC9513A5B7}"/>
              </a:ext>
            </a:extLst>
          </p:cNvPr>
          <p:cNvGrpSpPr/>
          <p:nvPr/>
        </p:nvGrpSpPr>
        <p:grpSpPr>
          <a:xfrm>
            <a:off x="3843606" y="3896882"/>
            <a:ext cx="2210560" cy="889183"/>
            <a:chOff x="1573362" y="2074147"/>
            <a:chExt cx="2171766" cy="1071093"/>
          </a:xfrm>
        </p:grpSpPr>
        <p:cxnSp>
          <p:nvCxnSpPr>
            <p:cNvPr id="74" name="直線接點 73">
              <a:extLst>
                <a:ext uri="{FF2B5EF4-FFF2-40B4-BE49-F238E27FC236}">
                  <a16:creationId xmlns="" xmlns:a16="http://schemas.microsoft.com/office/drawing/2014/main" id="{EB216E43-2CDA-4A5F-B377-A6BA51155867}"/>
                </a:ext>
              </a:extLst>
            </p:cNvPr>
            <p:cNvCxnSpPr>
              <a:cxnSpLocks/>
            </p:cNvCxnSpPr>
            <p:nvPr/>
          </p:nvCxnSpPr>
          <p:spPr>
            <a:xfrm>
              <a:off x="1723019" y="2339443"/>
              <a:ext cx="1512626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75" name="矩形 74">
              <a:extLst>
                <a:ext uri="{FF2B5EF4-FFF2-40B4-BE49-F238E27FC236}">
                  <a16:creationId xmlns="" xmlns:a16="http://schemas.microsoft.com/office/drawing/2014/main" id="{6DC98240-3916-4844-8516-7F187991C3F4}"/>
                </a:ext>
              </a:extLst>
            </p:cNvPr>
            <p:cNvSpPr/>
            <p:nvPr/>
          </p:nvSpPr>
          <p:spPr>
            <a:xfrm>
              <a:off x="1628076" y="2074147"/>
              <a:ext cx="1368000" cy="2656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6S Management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rgbClr val="00A3A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="" xmlns:a16="http://schemas.microsoft.com/office/drawing/2014/main" id="{523975A7-484F-4483-A262-6C7809DE48E4}"/>
                </a:ext>
              </a:extLst>
            </p:cNvPr>
            <p:cNvSpPr txBox="1"/>
            <p:nvPr/>
          </p:nvSpPr>
          <p:spPr>
            <a:xfrm>
              <a:off x="1573362" y="2384793"/>
              <a:ext cx="2171766" cy="760447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Creation of a clean and safe workplace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Careful maintenance of equipment to extend its lifespan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cxnSp>
        <p:nvCxnSpPr>
          <p:cNvPr id="69" name="直線接點 68">
            <a:extLst>
              <a:ext uri="{FF2B5EF4-FFF2-40B4-BE49-F238E27FC236}">
                <a16:creationId xmlns="" xmlns:a16="http://schemas.microsoft.com/office/drawing/2014/main" id="{620CC163-4702-4875-85A8-DD02CCE58135}"/>
              </a:ext>
            </a:extLst>
          </p:cNvPr>
          <p:cNvCxnSpPr>
            <a:cxnSpLocks/>
          </p:cNvCxnSpPr>
          <p:nvPr/>
        </p:nvCxnSpPr>
        <p:spPr>
          <a:xfrm flipV="1">
            <a:off x="486813" y="3766587"/>
            <a:ext cx="2717151" cy="494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grpSp>
        <p:nvGrpSpPr>
          <p:cNvPr id="70" name="群組 69">
            <a:extLst>
              <a:ext uri="{FF2B5EF4-FFF2-40B4-BE49-F238E27FC236}">
                <a16:creationId xmlns="" xmlns:a16="http://schemas.microsoft.com/office/drawing/2014/main" id="{92CB6050-8C9D-4110-BF3B-3BB7BCAFCC00}"/>
              </a:ext>
            </a:extLst>
          </p:cNvPr>
          <p:cNvGrpSpPr/>
          <p:nvPr/>
        </p:nvGrpSpPr>
        <p:grpSpPr>
          <a:xfrm>
            <a:off x="1153169" y="786958"/>
            <a:ext cx="2415371" cy="1142539"/>
            <a:chOff x="1339400" y="3038585"/>
            <a:chExt cx="2076547" cy="1376280"/>
          </a:xfrm>
        </p:grpSpPr>
        <p:sp>
          <p:nvSpPr>
            <p:cNvPr id="71" name="矩形 70">
              <a:extLst>
                <a:ext uri="{FF2B5EF4-FFF2-40B4-BE49-F238E27FC236}">
                  <a16:creationId xmlns="" xmlns:a16="http://schemas.microsoft.com/office/drawing/2014/main" id="{44B9AD59-D7B7-475D-B9FD-D4D7E9851677}"/>
                </a:ext>
              </a:extLst>
            </p:cNvPr>
            <p:cNvSpPr/>
            <p:nvPr/>
          </p:nvSpPr>
          <p:spPr>
            <a:xfrm>
              <a:off x="1339400" y="3038585"/>
              <a:ext cx="2076547" cy="2656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rgbClr val="C6007E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Give Back to Society for Public Interest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rgbClr val="C6007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="" xmlns:a16="http://schemas.microsoft.com/office/drawing/2014/main" id="{F400EF83-FE3C-4653-AFBE-9ED198B9C8EE}"/>
                </a:ext>
              </a:extLst>
            </p:cNvPr>
            <p:cNvSpPr txBox="1"/>
            <p:nvPr/>
          </p:nvSpPr>
          <p:spPr>
            <a:xfrm>
              <a:off x="1346968" y="3299446"/>
              <a:ext cx="1903719" cy="1115419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Collaboration in providing comfortable environment for the disadvantaged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Industry-academe collaboration with schools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Adoption and maintenance of green spaces to offer jobs for the disadvantaged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="" xmlns:a16="http://schemas.microsoft.com/office/drawing/2014/main" id="{25B74576-5681-4534-AA2B-FDEA50A4A8BD}"/>
                </a:ext>
              </a:extLst>
            </p:cNvPr>
            <p:cNvCxnSpPr>
              <a:cxnSpLocks/>
            </p:cNvCxnSpPr>
            <p:nvPr/>
          </p:nvCxnSpPr>
          <p:spPr>
            <a:xfrm>
              <a:off x="1426204" y="3299447"/>
              <a:ext cx="1861929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24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2274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25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203848" y="59376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Environmental Protection (E, Environment)</a:t>
            </a:r>
            <a:endParaRPr lang="zh-TW" altLang="en-US" sz="18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4" y="483518"/>
            <a:ext cx="2424635" cy="1363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3678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338521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字方塊 2"/>
          <p:cNvSpPr txBox="1"/>
          <p:nvPr/>
        </p:nvSpPr>
        <p:spPr>
          <a:xfrm>
            <a:off x="2987824" y="987574"/>
            <a:ext cx="597666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Certified for ISO14001: 2015 Environmental Management System.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Joined Taiwan Climate Partnership in July 2022 to connect with the Climate Group while setting greenhouse gas inventory and carbon reduction commitment goals for the supply chain.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Plans to be ISO 14064 certified for its greenhouse gas emissions system.</a:t>
            </a: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Process waste water recycling for reuse made possible by the Surface Treatment Section of YTIP Plant 2, with a recovered rate of up to 70%.</a:t>
            </a: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Solar power generation system set up at YTIP Plants 1 and 2 to reduce carbon emissions by 3,006,938kg.</a:t>
            </a: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Hazardous sludge reduction processing equipment made available by the Surface Treatment Section of YTIP Plant 2 to bring down the amount of sludge by up to 67%.</a:t>
            </a:r>
            <a:endParaRPr lang="zh-TW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Industry-academe collaboration in “Research on Applying Energy-saving Project to Ice Water Hosts and Industrial Fans” to facilitate energy-saving solution research and to minimize energy consumption.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sz="1200" b="1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Exclusive current </a:t>
            </a: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collaboration with China Steel Corporation in introducing RC12 galvanized steel-recycled materials in slides.</a:t>
            </a:r>
            <a:endParaRPr lang="zh-TW" altLang="en-US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4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26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069680" y="784250"/>
            <a:ext cx="5976664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Approved Microsoft SEA certified and RBA (Responsible Business Alliance) certification obtained in 2023.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Approved for ISO45001: 2018 Occupational Health and Safety Management System.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Sponsored the volleyball team of Yingge Junior High School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Long-term partner with the National Kaohsiung University of Science and Technology and Chung Yuan Christian University in industry-academe collaboration projects that help periodically nurture R&amp;D talents needed at respective plants.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Supplier conferences held each year to communicate CSR requirements.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Free Mediterranean quality meals to ensure a healthy diet of employees.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Full-time occupational safety and health staff and doctors specializing in occupational medicine available on site periodically to provide service.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Periodic labor-management meetings and Employee Welfare Committee-held events.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Diversified channels available for employees to provide feedback.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Stock reward system in place to realize sharing of operating fruits by the employer with employees.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953916" y="470818"/>
            <a:ext cx="499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Corporate Social Responsibility (S, Society)</a:t>
            </a:r>
            <a:endParaRPr lang="zh-TW" altLang="en-US" sz="18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2" y="555526"/>
            <a:ext cx="1921080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" y="3163847"/>
            <a:ext cx="1987286" cy="149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4" y="1779662"/>
            <a:ext cx="2184290" cy="145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244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27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269806" y="1367176"/>
            <a:ext cx="2139024" cy="20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678" tIns="54339" rIns="108678" bIns="54339" rtlCol="0">
            <a:spAutoFit/>
          </a:bodyPr>
          <a:lstStyle>
            <a:lvl1pPr marL="285750" indent="-285750" defTabSz="1087438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087438" indent="-285750" defTabSz="1087438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2174875" indent="-228600" defTabSz="1087438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3262313" indent="-228600" defTabSz="1087438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4349750" indent="-228600" defTabSz="108743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rtl="0"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" sz="900" b="0" dirty="0">
                <a:cs typeface="Arial" panose="020B0604020202020204" pitchFamily="34" charset="0"/>
              </a:rPr>
              <a:t>Remuneration Committee and Audit Committee set up as soon as the Company was listed on the Emerging Stock Board in 2016</a:t>
            </a:r>
            <a:endParaRPr lang="en-US" altLang="zh-TW" sz="900" b="0" dirty="0">
              <a:cs typeface="Arial" panose="020B0604020202020204" pitchFamily="34" charset="0"/>
            </a:endParaRPr>
          </a:p>
          <a:p>
            <a:pPr rtl="0"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" sz="900" b="0" dirty="0">
                <a:cs typeface="Arial" panose="020B0604020202020204" pitchFamily="34" charset="0"/>
              </a:rPr>
              <a:t>Both members are independent directors</a:t>
            </a:r>
            <a:endParaRPr lang="en-US" altLang="zh-TW" sz="900" b="0" dirty="0">
              <a:cs typeface="Arial" panose="020B0604020202020204" pitchFamily="34" charset="0"/>
            </a:endParaRPr>
          </a:p>
          <a:p>
            <a:pPr rtl="0"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" sz="900" b="0" dirty="0">
                <a:cs typeface="Arial" panose="020B0604020202020204" pitchFamily="34" charset="0"/>
              </a:rPr>
              <a:t>Periodically communicates with the CPA</a:t>
            </a:r>
            <a:endParaRPr lang="en-US" altLang="zh-TW" sz="900" b="0" dirty="0">
              <a:cs typeface="Arial" panose="020B0604020202020204" pitchFamily="34" charset="0"/>
            </a:endParaRPr>
          </a:p>
          <a:p>
            <a:pPr rtl="0"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" sz="900" b="0" dirty="0">
                <a:cs typeface="Arial" panose="020B0604020202020204" pitchFamily="34" charset="0"/>
              </a:rPr>
              <a:t>Reviews major asset transactions and stakeholder transactions</a:t>
            </a:r>
          </a:p>
        </p:txBody>
      </p:sp>
      <p:grpSp>
        <p:nvGrpSpPr>
          <p:cNvPr id="5" name="群組 11"/>
          <p:cNvGrpSpPr>
            <a:grpSpLocks/>
          </p:cNvGrpSpPr>
          <p:nvPr/>
        </p:nvGrpSpPr>
        <p:grpSpPr bwMode="auto">
          <a:xfrm>
            <a:off x="504329" y="987574"/>
            <a:ext cx="7812087" cy="3160440"/>
            <a:chOff x="395536" y="1654611"/>
            <a:chExt cx="7812292" cy="3160932"/>
          </a:xfrm>
        </p:grpSpPr>
        <p:grpSp>
          <p:nvGrpSpPr>
            <p:cNvPr id="6" name="Group 68"/>
            <p:cNvGrpSpPr/>
            <p:nvPr/>
          </p:nvGrpSpPr>
          <p:grpSpPr>
            <a:xfrm>
              <a:off x="3308391" y="2290421"/>
              <a:ext cx="318334" cy="421852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2" name="AutoShape 113"/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rtlCol="0" anchor="ctr"/>
              <a:lstStyle/>
              <a:p>
                <a:pPr algn="ctr" defTabSz="171336" rtl="0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Gill Sans" charset="0"/>
                </a:endParaRPr>
              </a:p>
            </p:txBody>
          </p:sp>
          <p:sp>
            <p:nvSpPr>
              <p:cNvPr id="23" name="AutoShape 114"/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rtlCol="0" anchor="ctr"/>
              <a:lstStyle/>
              <a:p>
                <a:pPr algn="ctr" defTabSz="171336" rtl="0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Gill Sans" charset="0"/>
                </a:endParaRPr>
              </a:p>
            </p:txBody>
          </p:sp>
        </p:grpSp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395536" y="2056568"/>
              <a:ext cx="1844374" cy="2653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 rtlCol="0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en" sz="900" b="0" dirty="0">
                  <a:cs typeface="Arial" panose="020B0604020202020204" pitchFamily="34" charset="0"/>
                </a:rPr>
                <a:t>The Company’s Shareholders’ Meetings work in compliance with the “Rules of Procedure for Shareholders’ Meetings”</a:t>
              </a:r>
              <a:endParaRPr lang="en-US" altLang="zh-TW" sz="900" b="0" dirty="0"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en" sz="900" b="0" dirty="0">
                  <a:cs typeface="Arial" panose="020B0604020202020204" pitchFamily="34" charset="0"/>
                </a:rPr>
                <a:t>Spokesperson system in place and “Investors” section available on official website</a:t>
              </a:r>
              <a:endParaRPr lang="en-US" altLang="zh-TW" sz="900" b="0" dirty="0"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en" sz="900" b="0" dirty="0">
                  <a:cs typeface="Arial" panose="020B0604020202020204" pitchFamily="34" charset="0"/>
                </a:rPr>
                <a:t>Exclusive person available to take care of shareholders’ suggestions, concerns and disputes, among others</a:t>
              </a:r>
              <a:r>
                <a:rPr lang="en-US" altLang="zh-TW" sz="900" dirty="0">
                  <a:cs typeface="Arial" panose="020B0604020202020204" pitchFamily="34" charset="0"/>
                </a:rPr>
                <a:t/>
              </a:r>
              <a:br>
                <a:rPr lang="en-US" altLang="zh-TW" sz="900" dirty="0">
                  <a:cs typeface="Arial" panose="020B0604020202020204" pitchFamily="34" charset="0"/>
                </a:rPr>
              </a:br>
              <a:endParaRPr lang="zh-TW" altLang="en-US" sz="900" dirty="0">
                <a:cs typeface="Arial" panose="020B0604020202020204" pitchFamily="34" charset="0"/>
              </a:endParaRPr>
            </a:p>
          </p:txBody>
        </p:sp>
        <p:grpSp>
          <p:nvGrpSpPr>
            <p:cNvPr id="8" name="群組 15"/>
            <p:cNvGrpSpPr>
              <a:grpSpLocks/>
            </p:cNvGrpSpPr>
            <p:nvPr/>
          </p:nvGrpSpPr>
          <p:grpSpPr bwMode="auto">
            <a:xfrm>
              <a:off x="504489" y="1657608"/>
              <a:ext cx="1636890" cy="361393"/>
              <a:chOff x="2750" y="238440"/>
              <a:chExt cx="1653901" cy="40299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文字方塊 20"/>
              <p:cNvSpPr txBox="1"/>
              <p:nvPr/>
            </p:nvSpPr>
            <p:spPr>
              <a:xfrm>
                <a:off x="3343" y="238334"/>
                <a:ext cx="1653766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rtlCol="0" anchor="ctr"/>
              <a:lstStyle/>
              <a:p>
                <a:pPr algn="ctr" defTabSz="622300" rtl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" sz="1050" b="1" dirty="0"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Shareholders’ equity</a:t>
                </a:r>
                <a:endParaRPr lang="en-US" altLang="zh-TW" sz="105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群組 16"/>
            <p:cNvGrpSpPr>
              <a:grpSpLocks/>
            </p:cNvGrpSpPr>
            <p:nvPr/>
          </p:nvGrpSpPr>
          <p:grpSpPr bwMode="auto">
            <a:xfrm>
              <a:off x="2336800" y="1660256"/>
              <a:ext cx="1792193" cy="361393"/>
              <a:chOff x="2750" y="238440"/>
              <a:chExt cx="1653901" cy="402990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文字方塊 18"/>
              <p:cNvSpPr txBox="1"/>
              <p:nvPr/>
            </p:nvSpPr>
            <p:spPr>
              <a:xfrm>
                <a:off x="3026" y="238922"/>
                <a:ext cx="1654032" cy="40190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rtlCol="0" anchor="ctr"/>
              <a:lstStyle/>
              <a:p>
                <a:pPr algn="ctr" defTabSz="622300" rtl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" sz="1050" b="1" dirty="0"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Functionality of the Board of Directors</a:t>
                </a:r>
                <a:endParaRPr lang="en-US" altLang="zh-TW" sz="105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2195808" y="2038572"/>
              <a:ext cx="2084442" cy="2665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 rtlCol="0">
              <a:spAutoFit/>
            </a:bodyPr>
            <a:lstStyle>
              <a:lvl1pPr defTabSz="10874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1087438" indent="-285750" defTabSz="10874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2174875" indent="-228600" defTabSz="10874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3262313" indent="-228600" defTabSz="10874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4349750" indent="-228600" defTabSz="10874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marL="285750" indent="-285750"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The Company’s Board of Directors operates in compliance with the “Board of Directors Meeting Regulations”</a:t>
              </a:r>
            </a:p>
            <a:p>
              <a:pPr marL="285750" indent="-285750"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There are 9 board directors, including 4 independent ones</a:t>
              </a:r>
              <a:endParaRPr kumimoji="1" lang="en-US" altLang="zh-TW" sz="9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85750" indent="-285750"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All of the Company’s independent directors function in compliance with the “Scope of Responsibility and Rules to Be Followed by Independent Directors”</a:t>
              </a:r>
            </a:p>
            <a:p>
              <a:pPr marL="285750" indent="-285750"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Recuses in cases of proposals involving conflicts of interest</a:t>
              </a:r>
              <a:endParaRPr lang="en-US" altLang="zh-TW" sz="9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85750" indent="-285750"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Sets up Corporate Governance Officer</a:t>
              </a:r>
            </a:p>
          </p:txBody>
        </p:sp>
        <p:grpSp>
          <p:nvGrpSpPr>
            <p:cNvPr id="11" name="群組 20"/>
            <p:cNvGrpSpPr>
              <a:grpSpLocks/>
            </p:cNvGrpSpPr>
            <p:nvPr/>
          </p:nvGrpSpPr>
          <p:grpSpPr bwMode="auto">
            <a:xfrm>
              <a:off x="4298821" y="1661590"/>
              <a:ext cx="1944120" cy="361393"/>
              <a:chOff x="2750" y="238440"/>
              <a:chExt cx="1653901" cy="40299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文字方塊 16"/>
              <p:cNvSpPr txBox="1"/>
              <p:nvPr/>
            </p:nvSpPr>
            <p:spPr>
              <a:xfrm>
                <a:off x="3158" y="239205"/>
                <a:ext cx="1653077" cy="40190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rtlCol="0" anchor="ctr"/>
              <a:lstStyle/>
              <a:p>
                <a:pPr algn="ctr" defTabSz="622300" rtl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" sz="1050" b="1"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Audit and Remuneration Committees</a:t>
                </a:r>
                <a:endParaRPr lang="en-US" altLang="zh-TW" sz="105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群組 22"/>
            <p:cNvGrpSpPr>
              <a:grpSpLocks/>
            </p:cNvGrpSpPr>
            <p:nvPr/>
          </p:nvGrpSpPr>
          <p:grpSpPr bwMode="auto">
            <a:xfrm>
              <a:off x="6429967" y="1654611"/>
              <a:ext cx="1723434" cy="361393"/>
              <a:chOff x="2750" y="238440"/>
              <a:chExt cx="1653901" cy="40299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文字方塊 14"/>
              <p:cNvSpPr txBox="1"/>
              <p:nvPr/>
            </p:nvSpPr>
            <p:spPr>
              <a:xfrm>
                <a:off x="2571" y="238134"/>
                <a:ext cx="1654511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rtlCol="0" anchor="ctr"/>
              <a:lstStyle/>
              <a:p>
                <a:pPr algn="ctr" defTabSz="622300" rtl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" sz="1050" b="1"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Internal audit and internal control system</a:t>
                </a:r>
                <a:endParaRPr lang="en-US" altLang="zh-TW" sz="105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Subtitle 2"/>
            <p:cNvSpPr txBox="1">
              <a:spLocks/>
            </p:cNvSpPr>
            <p:nvPr/>
          </p:nvSpPr>
          <p:spPr bwMode="auto">
            <a:xfrm>
              <a:off x="6332849" y="2021364"/>
              <a:ext cx="1874979" cy="279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 rtlCol="0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cs typeface="Arial" panose="020B0604020202020204" pitchFamily="34" charset="0"/>
                </a:rPr>
                <a:t>The Company follows applicable regulatory requirements in its internal control and internal audit operations</a:t>
              </a:r>
            </a:p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cs typeface="Arial" panose="020B0604020202020204" pitchFamily="34" charset="0"/>
                </a:rPr>
                <a:t>The Company submits its Internal Audit Report by the end of the following month upon completion of an audit to the Audit Committee</a:t>
              </a:r>
              <a:endParaRPr lang="en-US" altLang="zh-TW" sz="900" b="0" dirty="0"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>
                  <a:cs typeface="Arial" panose="020B0604020202020204" pitchFamily="34" charset="0"/>
                </a:rPr>
                <a:t>The Company's Internal Audit Officer is seated in the Audit Committee meeting and periodic Board of Director meetings to give presentations on the audits performed</a:t>
              </a: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179512" y="493657"/>
            <a:ext cx="504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Corporate Governance (G, Governance) </a:t>
            </a:r>
            <a:endParaRPr lang="zh-TW" altLang="en-US" sz="18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2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rgbClr val="FE0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endParaRPr kumimoji="0" lang="zh-CN" altLang="en-US" sz="24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458104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46400" b="0" dirty="0">
                <a:solidFill>
                  <a:srgbClr val="FFFFFF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6</a:t>
            </a:r>
            <a:endParaRPr kumimoji="0" lang="zh-CN" altLang="en-US" sz="46400" b="0" dirty="0">
              <a:solidFill>
                <a:srgbClr val="FFFFFF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5043562" y="1691102"/>
            <a:ext cx="3714585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 rtlCol="0">
            <a:spAutoFit/>
          </a:bodyPr>
          <a:lstStyle/>
          <a:p>
            <a:pPr algn="r" rtl="0"/>
            <a: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Future Prospect</a:t>
            </a:r>
            <a:endParaRPr kumimoji="0" lang="zh-CN" altLang="en-US" sz="39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6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51520" y="195486"/>
            <a:ext cx="4102632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8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Management Belief</a:t>
            </a:r>
          </a:p>
        </p:txBody>
      </p:sp>
      <p:pic>
        <p:nvPicPr>
          <p:cNvPr id="60" name="Picture 3" descr="C:\Users\saledept3\AppData\Local\Microsoft\Windows\INetCache\IE\JOLNUU05\sunset_horizon_sunrise_sky_sunshine_orange_summer_blue-595805[1].jpg">
            <a:extLst>
              <a:ext uri="{FF2B5EF4-FFF2-40B4-BE49-F238E27FC236}">
                <a16:creationId xmlns="" xmlns:a16="http://schemas.microsoft.com/office/drawing/2014/main" id="{F9BAF820-2581-4A75-B77C-FC4E84F3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821"/>
            <a:ext cx="9144000" cy="383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橢圓 58">
            <a:extLst>
              <a:ext uri="{FF2B5EF4-FFF2-40B4-BE49-F238E27FC236}">
                <a16:creationId xmlns="" xmlns:a16="http://schemas.microsoft.com/office/drawing/2014/main" id="{20D450D9-E013-4905-9A2A-C5B31DCCDBBC}"/>
              </a:ext>
            </a:extLst>
          </p:cNvPr>
          <p:cNvSpPr/>
          <p:nvPr/>
        </p:nvSpPr>
        <p:spPr bwMode="auto">
          <a:xfrm>
            <a:off x="971600" y="1095507"/>
            <a:ext cx="2819003" cy="220724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99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24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24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24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24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="" xmlns:a16="http://schemas.microsoft.com/office/drawing/2014/main" id="{9B6D68BA-A8B7-4B8D-871C-44DC33E56B20}"/>
              </a:ext>
            </a:extLst>
          </p:cNvPr>
          <p:cNvSpPr txBox="1"/>
          <p:nvPr/>
        </p:nvSpPr>
        <p:spPr>
          <a:xfrm>
            <a:off x="1012594" y="1709405"/>
            <a:ext cx="2713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Touching Management</a:t>
            </a:r>
            <a:endParaRPr lang="en-US" altLang="zh-HK" sz="18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 rtl="0"/>
            <a:r>
              <a:rPr lang="e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Happy Business</a:t>
            </a:r>
            <a:endParaRPr lang="en-US" altLang="zh-HK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 rtl="0"/>
            <a:r>
              <a:rPr lang="e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People-centric Better People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424075" y="3895037"/>
            <a:ext cx="1349549" cy="721904"/>
            <a:chOff x="1784115" y="3895037"/>
            <a:chExt cx="1349549" cy="721904"/>
          </a:xfrm>
        </p:grpSpPr>
        <p:pic>
          <p:nvPicPr>
            <p:cNvPr id="62" name="圖形 61" descr="男性上班族 外框">
              <a:extLst>
                <a:ext uri="{FF2B5EF4-FFF2-40B4-BE49-F238E27FC236}">
                  <a16:creationId xmlns="" xmlns:a16="http://schemas.microsoft.com/office/drawing/2014/main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99393" name="圖形 99392" descr="女性上班族 外框">
              <a:extLst>
                <a:ext uri="{FF2B5EF4-FFF2-40B4-BE49-F238E27FC236}">
                  <a16:creationId xmlns="" xmlns:a16="http://schemas.microsoft.com/office/drawing/2014/main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sp>
        <p:nvSpPr>
          <p:cNvPr id="99394" name="文字方塊 99393">
            <a:extLst>
              <a:ext uri="{FF2B5EF4-FFF2-40B4-BE49-F238E27FC236}">
                <a16:creationId xmlns="" xmlns:a16="http://schemas.microsoft.com/office/drawing/2014/main" id="{14328C0D-36C9-4754-ACA0-83CF24DA8AEF}"/>
              </a:ext>
            </a:extLst>
          </p:cNvPr>
          <p:cNvSpPr txBox="1"/>
          <p:nvPr/>
        </p:nvSpPr>
        <p:spPr>
          <a:xfrm>
            <a:off x="4967536" y="1330191"/>
            <a:ext cx="3708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rtl="0">
              <a:buFont typeface="Wingdings" panose="05000000000000000000" pitchFamily="2" charset="2"/>
              <a:buChar char="n"/>
            </a:pPr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Create maximum balanced value for society, employees, customers, and shareholders with honesty, integrity and innovation as the corporate operating principles.</a:t>
            </a:r>
            <a:r>
              <a:rPr lang="en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="" xmlns:a16="http://schemas.microsoft.com/office/drawing/2014/main" id="{A0EECAB4-EF41-4E1A-9A45-73948CF0DC61}"/>
              </a:ext>
            </a:extLst>
          </p:cNvPr>
          <p:cNvSpPr txBox="1"/>
          <p:nvPr/>
        </p:nvSpPr>
        <p:spPr>
          <a:xfrm>
            <a:off x="4967536" y="3644319"/>
            <a:ext cx="3708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rtl="0">
              <a:buFont typeface="Wingdings" panose="05000000000000000000" pitchFamily="2" charset="2"/>
              <a:buChar char="n"/>
            </a:pPr>
            <a:r>
              <a:rPr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Devote to sustainable manufacturing measures that contribute to circulatory use of resources on earth.</a:t>
            </a:r>
            <a:endParaRPr lang="zh-TW" altLang="zh-TW" sz="14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="" xmlns:a16="http://schemas.microsoft.com/office/drawing/2014/main" id="{2B06E202-EF02-49F8-A106-23F3D76CB6FD}"/>
              </a:ext>
            </a:extLst>
          </p:cNvPr>
          <p:cNvSpPr txBox="1"/>
          <p:nvPr/>
        </p:nvSpPr>
        <p:spPr>
          <a:xfrm>
            <a:off x="4967536" y="2499742"/>
            <a:ext cx="3708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rtl="0">
              <a:buFont typeface="Wingdings" panose="05000000000000000000" pitchFamily="2" charset="2"/>
              <a:buChar char="n"/>
            </a:pPr>
            <a:r>
              <a:rPr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Create an energetic and harmonious workplace, boost colleagues’ physical and mental health and make the company a place where positive forces in society gather.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/>
              <a:t>2</a:t>
            </a:fld>
            <a:endParaRPr lang="en-US" altLang="zh-TW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2555776" y="3867894"/>
            <a:ext cx="1349549" cy="721904"/>
            <a:chOff x="1784115" y="3895037"/>
            <a:chExt cx="1349549" cy="721904"/>
          </a:xfrm>
        </p:grpSpPr>
        <p:pic>
          <p:nvPicPr>
            <p:cNvPr id="14" name="圖形 61" descr="男性上班族 外框">
              <a:extLst>
                <a:ext uri="{FF2B5EF4-FFF2-40B4-BE49-F238E27FC236}">
                  <a16:creationId xmlns="" xmlns:a16="http://schemas.microsoft.com/office/drawing/2014/main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5" name="圖形 99392" descr="女性上班族 外框">
              <a:extLst>
                <a:ext uri="{FF2B5EF4-FFF2-40B4-BE49-F238E27FC236}">
                  <a16:creationId xmlns="" xmlns:a16="http://schemas.microsoft.com/office/drawing/2014/main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251520" y="3867894"/>
            <a:ext cx="1349549" cy="721904"/>
            <a:chOff x="1784115" y="3895037"/>
            <a:chExt cx="1349549" cy="721904"/>
          </a:xfrm>
        </p:grpSpPr>
        <p:pic>
          <p:nvPicPr>
            <p:cNvPr id="17" name="圖形 61" descr="男性上班族 外框">
              <a:extLst>
                <a:ext uri="{FF2B5EF4-FFF2-40B4-BE49-F238E27FC236}">
                  <a16:creationId xmlns="" xmlns:a16="http://schemas.microsoft.com/office/drawing/2014/main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8" name="圖形 99392" descr="女性上班族 外框">
              <a:extLst>
                <a:ext uri="{FF2B5EF4-FFF2-40B4-BE49-F238E27FC236}">
                  <a16:creationId xmlns="" xmlns:a16="http://schemas.microsoft.com/office/drawing/2014/main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9" name="群組 18"/>
          <p:cNvGrpSpPr/>
          <p:nvPr/>
        </p:nvGrpSpPr>
        <p:grpSpPr>
          <a:xfrm>
            <a:off x="3726507" y="3866070"/>
            <a:ext cx="1349549" cy="721904"/>
            <a:chOff x="1784115" y="3895037"/>
            <a:chExt cx="1349549" cy="721904"/>
          </a:xfrm>
        </p:grpSpPr>
        <p:pic>
          <p:nvPicPr>
            <p:cNvPr id="20" name="圖形 61" descr="男性上班族 外框">
              <a:extLst>
                <a:ext uri="{FF2B5EF4-FFF2-40B4-BE49-F238E27FC236}">
                  <a16:creationId xmlns="" xmlns:a16="http://schemas.microsoft.com/office/drawing/2014/main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21" name="圖形 99392" descr="女性上班族 外框">
              <a:extLst>
                <a:ext uri="{FF2B5EF4-FFF2-40B4-BE49-F238E27FC236}">
                  <a16:creationId xmlns="" xmlns:a16="http://schemas.microsoft.com/office/drawing/2014/main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7420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556777" y="4786312"/>
            <a:ext cx="2133600" cy="357188"/>
          </a:xfrm>
        </p:spPr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29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Freeform 17"/>
          <p:cNvSpPr>
            <a:spLocks/>
          </p:cNvSpPr>
          <p:nvPr/>
        </p:nvSpPr>
        <p:spPr bwMode="gray">
          <a:xfrm>
            <a:off x="323528" y="1801673"/>
            <a:ext cx="2269232" cy="2858309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rtlCol="0"/>
          <a:lstStyle/>
          <a:p>
            <a:pPr rtl="0"/>
            <a:endParaRPr lang="zh-CN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Freeform 17"/>
          <p:cNvSpPr>
            <a:spLocks/>
          </p:cNvSpPr>
          <p:nvPr/>
        </p:nvSpPr>
        <p:spPr bwMode="gray">
          <a:xfrm>
            <a:off x="2699792" y="1614669"/>
            <a:ext cx="2304256" cy="2870445"/>
          </a:xfrm>
          <a:custGeom>
            <a:avLst/>
            <a:gdLst>
              <a:gd name="T0" fmla="*/ 2147483647 w 1248"/>
              <a:gd name="T1" fmla="*/ 0 h 1664"/>
              <a:gd name="T2" fmla="*/ 2147483647 w 1248"/>
              <a:gd name="T3" fmla="*/ 2147483647 h 1664"/>
              <a:gd name="T4" fmla="*/ 2147483647 w 1248"/>
              <a:gd name="T5" fmla="*/ 2147483647 h 1664"/>
              <a:gd name="T6" fmla="*/ 0 w 1248"/>
              <a:gd name="T7" fmla="*/ 2147483647 h 1664"/>
              <a:gd name="T8" fmla="*/ 0 w 1248"/>
              <a:gd name="T9" fmla="*/ 2147483647 h 1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664"/>
              <a:gd name="T17" fmla="*/ 1248 w 1248"/>
              <a:gd name="T18" fmla="*/ 1664 h 16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664">
                <a:moveTo>
                  <a:pt x="1158" y="0"/>
                </a:moveTo>
                <a:lnTo>
                  <a:pt x="1248" y="288"/>
                </a:lnTo>
                <a:lnTo>
                  <a:pt x="1248" y="1645"/>
                </a:lnTo>
                <a:lnTo>
                  <a:pt x="0" y="1664"/>
                </a:lnTo>
                <a:lnTo>
                  <a:pt x="0" y="391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/>
          <a:lstStyle/>
          <a:p>
            <a:pPr rtl="0"/>
            <a:endParaRPr lang="zh-CN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 rot="20520000">
            <a:off x="560484" y="1108374"/>
            <a:ext cx="13223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" sz="18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Innovative Application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 rot="20520000">
            <a:off x="3299391" y="708835"/>
            <a:ext cx="14077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" sz="18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Smart Manufacture</a:t>
            </a:r>
            <a:endParaRPr lang="en-US" altLang="zh-TW" sz="18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 rot="20700000">
            <a:off x="5441117" y="476491"/>
            <a:ext cx="134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" sz="18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High-value Product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5" name="Freeform 7"/>
          <p:cNvSpPr>
            <a:spLocks/>
          </p:cNvSpPr>
          <p:nvPr/>
        </p:nvSpPr>
        <p:spPr bwMode="gray">
          <a:xfrm rot="-120000">
            <a:off x="588857" y="683228"/>
            <a:ext cx="7344000" cy="1476000"/>
          </a:xfrm>
          <a:custGeom>
            <a:avLst/>
            <a:gdLst>
              <a:gd name="T0" fmla="*/ 0 w 4371"/>
              <a:gd name="T1" fmla="*/ 2147483647 h 1066"/>
              <a:gd name="T2" fmla="*/ 2147483647 w 4371"/>
              <a:gd name="T3" fmla="*/ 2147483647 h 1066"/>
              <a:gd name="T4" fmla="*/ 2147483647 w 4371"/>
              <a:gd name="T5" fmla="*/ 2147483647 h 1066"/>
              <a:gd name="T6" fmla="*/ 2147483647 w 4371"/>
              <a:gd name="T7" fmla="*/ 2147483647 h 1066"/>
              <a:gd name="T8" fmla="*/ 2147483647 w 4371"/>
              <a:gd name="T9" fmla="*/ 2147483647 h 1066"/>
              <a:gd name="T10" fmla="*/ 2147483647 w 4371"/>
              <a:gd name="T11" fmla="*/ 2147483647 h 1066"/>
              <a:gd name="T12" fmla="*/ 2147483647 w 4371"/>
              <a:gd name="T13" fmla="*/ 0 h 1066"/>
              <a:gd name="T14" fmla="*/ 2147483647 w 4371"/>
              <a:gd name="T15" fmla="*/ 2147483647 h 1066"/>
              <a:gd name="T16" fmla="*/ 2147483647 w 4371"/>
              <a:gd name="T17" fmla="*/ 2147483647 h 1066"/>
              <a:gd name="T18" fmla="*/ 2147483647 w 4371"/>
              <a:gd name="T19" fmla="*/ 2147483647 h 1066"/>
              <a:gd name="T20" fmla="*/ 2147483647 w 4371"/>
              <a:gd name="T21" fmla="*/ 2147483647 h 1066"/>
              <a:gd name="T22" fmla="*/ 2147483647 w 4371"/>
              <a:gd name="T23" fmla="*/ 2147483647 h 1066"/>
              <a:gd name="T24" fmla="*/ 2147483647 w 4371"/>
              <a:gd name="T25" fmla="*/ 2147483647 h 1066"/>
              <a:gd name="T26" fmla="*/ 2147483647 w 4371"/>
              <a:gd name="T27" fmla="*/ 2147483647 h 1066"/>
              <a:gd name="T28" fmla="*/ 2147483647 w 4371"/>
              <a:gd name="T29" fmla="*/ 2147483647 h 1066"/>
              <a:gd name="T30" fmla="*/ 0 w 4371"/>
              <a:gd name="T31" fmla="*/ 2147483647 h 10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71"/>
              <a:gd name="T49" fmla="*/ 0 h 1066"/>
              <a:gd name="T50" fmla="*/ 4371 w 4371"/>
              <a:gd name="T51" fmla="*/ 1066 h 10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71" h="1066">
                <a:moveTo>
                  <a:pt x="0" y="845"/>
                </a:moveTo>
                <a:lnTo>
                  <a:pt x="1523" y="313"/>
                </a:lnTo>
                <a:lnTo>
                  <a:pt x="1610" y="617"/>
                </a:lnTo>
                <a:lnTo>
                  <a:pt x="2720" y="243"/>
                </a:lnTo>
                <a:lnTo>
                  <a:pt x="2784" y="538"/>
                </a:lnTo>
                <a:lnTo>
                  <a:pt x="3882" y="266"/>
                </a:lnTo>
                <a:lnTo>
                  <a:pt x="3795" y="0"/>
                </a:lnTo>
                <a:lnTo>
                  <a:pt x="4371" y="269"/>
                </a:lnTo>
                <a:lnTo>
                  <a:pt x="3961" y="832"/>
                </a:lnTo>
                <a:lnTo>
                  <a:pt x="3912" y="542"/>
                </a:lnTo>
                <a:lnTo>
                  <a:pt x="2594" y="921"/>
                </a:lnTo>
                <a:lnTo>
                  <a:pt x="2509" y="620"/>
                </a:lnTo>
                <a:lnTo>
                  <a:pt x="1344" y="968"/>
                </a:lnTo>
                <a:lnTo>
                  <a:pt x="1280" y="666"/>
                </a:lnTo>
                <a:lnTo>
                  <a:pt x="67" y="1066"/>
                </a:lnTo>
                <a:lnTo>
                  <a:pt x="0" y="845"/>
                </a:lnTo>
                <a:close/>
              </a:path>
            </a:pathLst>
          </a:custGeom>
          <a:gradFill rotWithShape="1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PerspectiveTopRight">
              <a:rot lat="0" lon="20999986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9933"/>
            </a:extrusionClr>
          </a:sp3d>
        </p:spPr>
        <p:txBody>
          <a:bodyPr wrap="none" rtlCol="0" anchor="ctr">
            <a:flatTx/>
          </a:bodyPr>
          <a:lstStyle/>
          <a:p>
            <a:pPr rtl="0"/>
            <a:endParaRPr lang="zh-CN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2700032" y="2381855"/>
            <a:ext cx="23040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WMS Automated Warehouse Management System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MES Manufacturing Execution System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APS Advanced Planning and Scheduling System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RGV Automated Transport Equipment (Rail-guided Vehicle)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7201" y="2423011"/>
            <a:ext cx="222857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Design-In Collaborative development of customized products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Slide-centered to set foot on peripheral applied fields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Devoted to innovations on multiple slide specifications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3653" r="5776" b="4381"/>
          <a:stretch/>
        </p:blipFill>
        <p:spPr>
          <a:xfrm>
            <a:off x="7380312" y="3152974"/>
            <a:ext cx="1531686" cy="1495098"/>
          </a:xfrm>
          <a:prstGeom prst="rect">
            <a:avLst/>
          </a:prstGeom>
        </p:spPr>
      </p:pic>
      <p:sp>
        <p:nvSpPr>
          <p:cNvPr id="20" name="Freeform 17"/>
          <p:cNvSpPr>
            <a:spLocks/>
          </p:cNvSpPr>
          <p:nvPr/>
        </p:nvSpPr>
        <p:spPr bwMode="gray">
          <a:xfrm>
            <a:off x="5076056" y="1347614"/>
            <a:ext cx="2160000" cy="2880321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rtlCol="0"/>
          <a:lstStyle/>
          <a:p>
            <a:pPr rtl="0"/>
            <a:endParaRPr lang="zh-CN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58364" y="2283718"/>
            <a:ext cx="21059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Upgrade of customer products to create differentiation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lvl="1" rtl="0"/>
            <a:endParaRPr lang="zh-TW" altLang="en-US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Times New Roman" pitchFamily="18" charset="0"/>
              </a:rPr>
              <a:t>Enhanced ratio of functional high value-added products in revenue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Times New Roman" pitchFamily="18" charset="0"/>
            </a:endParaRPr>
          </a:p>
          <a:p>
            <a:pPr marL="285750" lvl="1" indent="-285750" rtl="0">
              <a:buFont typeface="Wingdings" panose="05000000000000000000" pitchFamily="2" charset="2"/>
              <a:buChar char="l"/>
            </a:pP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67085"/>
      </p:ext>
    </p:extLst>
  </p:cSld>
  <p:clrMapOvr>
    <a:masterClrMapping/>
  </p:clrMapOvr>
  <p:transition spd="slow"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435"/>
            <a:ext cx="9433048" cy="540660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475656" y="1957938"/>
            <a:ext cx="6120680" cy="126188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rtl="0"/>
            <a:endParaRPr lang="en-US" altLang="zh-TW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zh-TW" altLang="en-US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60376" y="2270894"/>
            <a:ext cx="66967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24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Definer of Ball Bearing Slide Specifications</a:t>
            </a:r>
            <a:endParaRPr lang="en-US" altLang="zh-TW" sz="10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r>
              <a:rPr lang="en" sz="14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       </a:t>
            </a:r>
          </a:p>
          <a:p>
            <a:pPr rtl="0"/>
            <a:r>
              <a:rPr lang="en" sz="14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                   Repon is all the answers of Ball Bearing Slides</a:t>
            </a:r>
          </a:p>
        </p:txBody>
      </p:sp>
      <p:cxnSp>
        <p:nvCxnSpPr>
          <p:cNvPr id="7" name="直線接點 6"/>
          <p:cNvCxnSpPr>
            <a:cxnSpLocks/>
          </p:cNvCxnSpPr>
          <p:nvPr/>
        </p:nvCxnSpPr>
        <p:spPr>
          <a:xfrm>
            <a:off x="1691680" y="2787774"/>
            <a:ext cx="5400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30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0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563638"/>
            <a:ext cx="8229600" cy="857250"/>
          </a:xfrm>
        </p:spPr>
        <p:txBody>
          <a:bodyPr rtlCol="0"/>
          <a:lstStyle/>
          <a:p>
            <a:pPr rtl="0" eaLnBrk="1" hangingPunct="1">
              <a:defRPr/>
            </a:pPr>
            <a:r>
              <a:rPr lang="en" sz="4000" noProof="1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Thank you!</a:t>
            </a:r>
            <a:endParaRPr kumimoji="1" lang="en-US" altLang="zh-TW" sz="4000" noProof="1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9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 bwMode="auto">
          <a:xfrm>
            <a:off x="8316496" y="457788"/>
            <a:ext cx="720000" cy="4583039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57131" y="1037097"/>
            <a:ext cx="2925617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Company Overview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矩形 8"/>
          <p:cNvSpPr/>
          <p:nvPr/>
        </p:nvSpPr>
        <p:spPr>
          <a:xfrm>
            <a:off x="1012882" y="1086498"/>
            <a:ext cx="479444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990000"/>
          </a:solidFill>
          <a:ln w="127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01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58575" y="1449400"/>
            <a:ext cx="2925617" cy="690302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Product and Market Overview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1020080" y="1585217"/>
            <a:ext cx="478005" cy="292650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02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5183" y="2097472"/>
            <a:ext cx="2752722" cy="690302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rgbClr val="FDA907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Core Competitive Advantages</a:t>
            </a:r>
            <a:endParaRPr lang="zh-CN" altLang="en-US" sz="2000" dirty="0">
              <a:solidFill>
                <a:srgbClr val="FDA907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1027280" y="2166112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DAB000"/>
          </a:solidFill>
          <a:ln w="127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FDA907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03</a:t>
            </a:r>
            <a:endParaRPr lang="zh-CN" altLang="en-US" sz="2000" dirty="0">
              <a:solidFill>
                <a:srgbClr val="FDA907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75176" y="2715766"/>
            <a:ext cx="2728548" cy="690302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rgbClr val="7030A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Operating Accomplishments</a:t>
            </a:r>
            <a:endParaRPr lang="zh-CN" altLang="en-US" sz="2000" dirty="0">
              <a:solidFill>
                <a:srgbClr val="7030A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7" name="矩形 8"/>
          <p:cNvSpPr/>
          <p:nvPr/>
        </p:nvSpPr>
        <p:spPr>
          <a:xfrm>
            <a:off x="1034477" y="2856245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7030A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04</a:t>
            </a:r>
            <a:endParaRPr lang="zh-CN" altLang="en-US" sz="2000" dirty="0">
              <a:solidFill>
                <a:srgbClr val="7030A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5436176" y="457788"/>
            <a:ext cx="720000" cy="4583039"/>
          </a:xfrm>
          <a:prstGeom prst="rect">
            <a:avLst/>
          </a:pr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7596416" y="457788"/>
            <a:ext cx="720000" cy="458303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6156256" y="457788"/>
            <a:ext cx="720000" cy="4583039"/>
          </a:xfrm>
          <a:prstGeom prst="rect">
            <a:avLst/>
          </a:pr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716096" y="457788"/>
            <a:ext cx="720000" cy="4583039"/>
          </a:xfrm>
          <a:prstGeom prst="rect">
            <a:avLst/>
          </a:pr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84420" y="4776344"/>
            <a:ext cx="431932" cy="247883"/>
          </a:xfrm>
          <a:prstGeom prst="rect">
            <a:avLst/>
          </a:prstGeom>
          <a:noFill/>
        </p:spPr>
        <p:txBody>
          <a:bodyPr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11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</a:t>
            </a:r>
            <a:endParaRPr lang="zh-TW" altLang="en-US" sz="11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1020080" y="3471712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05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1591322" y="3485369"/>
            <a:ext cx="2404534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Corporate ESG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76256" y="457788"/>
            <a:ext cx="720000" cy="4584118"/>
          </a:xfrm>
          <a:prstGeom prst="rect">
            <a:avLst/>
          </a:prstGeom>
          <a:solidFill>
            <a:srgbClr val="8C3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6095" y="2404852"/>
            <a:ext cx="4320401" cy="742962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9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CONTENT</a:t>
            </a:r>
            <a:endParaRPr lang="zh-CN" altLang="en-US" sz="29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57950" y="457788"/>
            <a:ext cx="2057400" cy="274637"/>
          </a:xfrm>
        </p:spPr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44940" y="3971840"/>
            <a:ext cx="2728549" cy="40011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rtl="0">
              <a:defRPr/>
            </a:pPr>
            <a:r>
              <a:rPr sz="2000" dirty="0">
                <a:solidFill>
                  <a:srgbClr val="FF66CC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Future Prospect</a:t>
            </a:r>
            <a:endParaRPr lang="en-US" altLang="zh-TW" sz="2000" dirty="0">
              <a:solidFill>
                <a:srgbClr val="FF66CC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矩形 8"/>
          <p:cNvSpPr/>
          <p:nvPr/>
        </p:nvSpPr>
        <p:spPr>
          <a:xfrm>
            <a:off x="1020080" y="3986939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FF66CC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06</a:t>
            </a:r>
            <a:endParaRPr lang="zh-CN" altLang="en-US" sz="2000" dirty="0">
              <a:solidFill>
                <a:srgbClr val="FF66CC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7" y="-432490"/>
            <a:ext cx="2416124" cy="7215151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16" tIns="37006" rIns="74016" bIns="37006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0"/>
              </a:spcAft>
            </a:pPr>
            <a:r>
              <a:rPr lang="en" sz="46400" b="0" dirty="0">
                <a:solidFill>
                  <a:prstClr val="white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</a:t>
            </a:r>
            <a:endParaRPr kumimoji="0" lang="zh-CN" altLang="en-US" sz="46400" b="0" dirty="0">
              <a:solidFill>
                <a:prstClr val="white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39800" y="1652983"/>
            <a:ext cx="4517661" cy="674899"/>
          </a:xfrm>
          <a:prstGeom prst="rect">
            <a:avLst/>
          </a:prstGeom>
        </p:spPr>
        <p:txBody>
          <a:bodyPr wrap="none" lIns="74016" tIns="37006" rIns="74016" bIns="37006" rtlCol="0">
            <a:spAutoFit/>
          </a:bodyPr>
          <a:lstStyle/>
          <a:p>
            <a:pPr algn="r" rtl="0" fontAlgn="auto">
              <a:spcBef>
                <a:spcPts val="0"/>
              </a:spcBef>
              <a:spcAft>
                <a:spcPts val="0"/>
              </a:spcAft>
            </a:pPr>
            <a:r>
              <a:rPr lang="en" sz="3900" b="0">
                <a:solidFill>
                  <a:prstClr val="white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Company Overview</a:t>
            </a:r>
            <a:endParaRPr kumimoji="0" lang="zh-CN" altLang="en-US" sz="3900" b="0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4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831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95" name="Group 6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71284596"/>
              </p:ext>
            </p:extLst>
          </p:nvPr>
        </p:nvGraphicFramePr>
        <p:xfrm>
          <a:off x="539552" y="1059582"/>
          <a:ext cx="7992888" cy="3719734"/>
        </p:xfrm>
        <a:graphic>
          <a:graphicData uri="http://schemas.openxmlformats.org/drawingml/2006/table">
            <a:tbl>
              <a:tblPr/>
              <a:tblGrid>
                <a:gridCol w="18502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426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0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Date established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" sz="1400" b="0" i="0" u="none" strike="noStrike" cap="none" normalizeH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June 19, 1984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Address of Company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6F, No. 202, Xingfu Road, Taoyuan District, Taoyuan City, Taiwan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9642">
                <a:tc>
                  <a:txBody>
                    <a:bodyPr/>
                    <a:lstStyle/>
                    <a:p>
                      <a:pPr algn="l" rtl="0"/>
                      <a:r>
                        <a:rPr lang="e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Plant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YTIP Plants 1, 2, and 3,and Taoyuan </a:t>
                      </a:r>
                      <a:r>
                        <a:rPr lang="en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Plant</a:t>
                      </a:r>
                      <a:r>
                        <a:rPr lang="en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,and </a:t>
                      </a:r>
                      <a:r>
                        <a:rPr lang="en-US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Vietnam Plant (mass production in Q4 2024)</a:t>
                      </a:r>
                      <a:endParaRPr lang="en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Paid-in capital size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NTD </a:t>
                      </a:r>
                      <a:r>
                        <a:rPr lang="en" sz="14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altLang="zh-TW" sz="14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en" sz="14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million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Chairperson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Chin-Lan Li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President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" sz="1400" b="0" i="0" u="none" strike="noStrike" cap="none" normalizeH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Jen-Shan Wu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Main Product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" sz="14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R&amp;D, design, manufacture and service of various ball bearing slides</a:t>
                      </a: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Group-wide number of employees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597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CPA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Jason Lin and Celia Hsu, KPMG Taiwan</a:t>
                      </a:r>
                      <a:endParaRPr kumimoji="0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66389" y="555396"/>
            <a:ext cx="2605411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Company Profile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/>
              <a:t>5</a:t>
            </a:fld>
            <a:endParaRPr lang="en-US" altLang="zh-TW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99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6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grpSp>
        <p:nvGrpSpPr>
          <p:cNvPr id="209" name="群組 208"/>
          <p:cNvGrpSpPr/>
          <p:nvPr/>
        </p:nvGrpSpPr>
        <p:grpSpPr>
          <a:xfrm rot="20329711">
            <a:off x="239019" y="1865132"/>
            <a:ext cx="9028271" cy="1180747"/>
            <a:chOff x="-3333" y="3082916"/>
            <a:chExt cx="10205934" cy="1605485"/>
          </a:xfrm>
        </p:grpSpPr>
        <p:pic>
          <p:nvPicPr>
            <p:cNvPr id="305" name="圖片 30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3" y="3520237"/>
              <a:ext cx="10205934" cy="1168164"/>
            </a:xfrm>
            <a:prstGeom prst="rect">
              <a:avLst/>
            </a:prstGeom>
          </p:spPr>
        </p:pic>
        <p:grpSp>
          <p:nvGrpSpPr>
            <p:cNvPr id="306" name="群組 305"/>
            <p:cNvGrpSpPr/>
            <p:nvPr/>
          </p:nvGrpSpPr>
          <p:grpSpPr>
            <a:xfrm>
              <a:off x="77815" y="3082916"/>
              <a:ext cx="9832017" cy="1314562"/>
              <a:chOff x="77815" y="3082916"/>
              <a:chExt cx="9832017" cy="1314564"/>
            </a:xfrm>
          </p:grpSpPr>
          <p:cxnSp>
            <p:nvCxnSpPr>
              <p:cNvPr id="307" name="直線接點 306"/>
              <p:cNvCxnSpPr/>
              <p:nvPr/>
            </p:nvCxnSpPr>
            <p:spPr bwMode="auto">
              <a:xfrm rot="1270289" flipV="1">
                <a:off x="77815" y="3082916"/>
                <a:ext cx="2438777" cy="115938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8" name="直線接點 307"/>
              <p:cNvCxnSpPr/>
              <p:nvPr/>
            </p:nvCxnSpPr>
            <p:spPr bwMode="auto">
              <a:xfrm flipV="1">
                <a:off x="3141832" y="4397479"/>
                <a:ext cx="6768000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9" name="直線接點 308"/>
              <p:cNvCxnSpPr/>
              <p:nvPr/>
            </p:nvCxnSpPr>
            <p:spPr bwMode="auto">
              <a:xfrm rot="1270289">
                <a:off x="2562255" y="3835952"/>
                <a:ext cx="649740" cy="3542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" name="群組 2"/>
          <p:cNvGrpSpPr/>
          <p:nvPr/>
        </p:nvGrpSpPr>
        <p:grpSpPr>
          <a:xfrm>
            <a:off x="375852" y="2405901"/>
            <a:ext cx="1099961" cy="1357619"/>
            <a:chOff x="386562" y="1474493"/>
            <a:chExt cx="1099961" cy="1357619"/>
          </a:xfrm>
        </p:grpSpPr>
        <p:grpSp>
          <p:nvGrpSpPr>
            <p:cNvPr id="300" name="群組 299"/>
            <p:cNvGrpSpPr/>
            <p:nvPr/>
          </p:nvGrpSpPr>
          <p:grpSpPr>
            <a:xfrm flipV="1">
              <a:off x="833245" y="2507559"/>
              <a:ext cx="126228" cy="324553"/>
              <a:chOff x="1064651" y="3847720"/>
              <a:chExt cx="144016" cy="441301"/>
            </a:xfrm>
          </p:grpSpPr>
          <p:cxnSp>
            <p:nvCxnSpPr>
              <p:cNvPr id="303" name="直線接點 302"/>
              <p:cNvCxnSpPr/>
              <p:nvPr/>
            </p:nvCxnSpPr>
            <p:spPr bwMode="auto">
              <a:xfrm>
                <a:off x="1144494" y="3965021"/>
                <a:ext cx="0" cy="324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4" name="橢圓 303"/>
              <p:cNvSpPr/>
              <p:nvPr/>
            </p:nvSpPr>
            <p:spPr bwMode="auto">
              <a:xfrm>
                <a:off x="1064651" y="384772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1" name="文字方塊 300"/>
            <p:cNvSpPr txBox="1"/>
            <p:nvPr/>
          </p:nvSpPr>
          <p:spPr>
            <a:xfrm>
              <a:off x="386562" y="1474493"/>
              <a:ext cx="1099961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Started with stamping technology and</a:t>
              </a:r>
              <a:endParaRPr lang="en-US" altLang="zh-TW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devoted to the development and manufacture</a:t>
              </a:r>
              <a:endParaRPr lang="en-US" altLang="zh-TW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of computer cases</a:t>
              </a:r>
            </a:p>
          </p:txBody>
        </p:sp>
        <p:sp>
          <p:nvSpPr>
            <p:cNvPr id="302" name="文字方塊 301"/>
            <p:cNvSpPr txBox="1"/>
            <p:nvPr/>
          </p:nvSpPr>
          <p:spPr>
            <a:xfrm>
              <a:off x="473997" y="2306022"/>
              <a:ext cx="858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1977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95" name="文字方塊 294"/>
          <p:cNvSpPr txBox="1"/>
          <p:nvPr/>
        </p:nvSpPr>
        <p:spPr>
          <a:xfrm>
            <a:off x="629024" y="3896299"/>
            <a:ext cx="156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First ball bearing slide in Taiwan</a:t>
            </a:r>
          </a:p>
        </p:txBody>
      </p:sp>
      <p:sp>
        <p:nvSpPr>
          <p:cNvPr id="297" name="文字方塊 296"/>
          <p:cNvSpPr txBox="1"/>
          <p:nvPr/>
        </p:nvSpPr>
        <p:spPr>
          <a:xfrm>
            <a:off x="1022122" y="368149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1983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789824" y="1429755"/>
            <a:ext cx="1532562" cy="1790067"/>
            <a:chOff x="2070816" y="1525498"/>
            <a:chExt cx="1532562" cy="1790067"/>
          </a:xfrm>
        </p:grpSpPr>
        <p:grpSp>
          <p:nvGrpSpPr>
            <p:cNvPr id="289" name="群組 288"/>
            <p:cNvGrpSpPr/>
            <p:nvPr/>
          </p:nvGrpSpPr>
          <p:grpSpPr>
            <a:xfrm flipV="1">
              <a:off x="2658284" y="2572209"/>
              <a:ext cx="113516" cy="743356"/>
              <a:chOff x="3116609" y="3653679"/>
              <a:chExt cx="143757" cy="1143357"/>
            </a:xfrm>
          </p:grpSpPr>
          <p:sp>
            <p:nvSpPr>
              <p:cNvPr id="293" name="橢圓 292"/>
              <p:cNvSpPr/>
              <p:nvPr/>
            </p:nvSpPr>
            <p:spPr bwMode="auto">
              <a:xfrm>
                <a:off x="3116609" y="3653679"/>
                <a:ext cx="143757" cy="16057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94" name="直線接點 293"/>
              <p:cNvCxnSpPr/>
              <p:nvPr/>
            </p:nvCxnSpPr>
            <p:spPr bwMode="auto">
              <a:xfrm>
                <a:off x="3188618" y="3808975"/>
                <a:ext cx="0" cy="98806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90" name="矩形 289"/>
            <p:cNvSpPr/>
            <p:nvPr/>
          </p:nvSpPr>
          <p:spPr>
            <a:xfrm>
              <a:off x="2070816" y="1525498"/>
              <a:ext cx="1532562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Known in the Chinese world of ball bearing slides</a:t>
              </a:r>
            </a:p>
          </p:txBody>
        </p:sp>
        <p:pic>
          <p:nvPicPr>
            <p:cNvPr id="291" name="Picture 20" descr="199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875404"/>
              <a:ext cx="852805" cy="44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2" name="文字方塊 291"/>
            <p:cNvSpPr txBox="1"/>
            <p:nvPr/>
          </p:nvSpPr>
          <p:spPr>
            <a:xfrm>
              <a:off x="2339752" y="2307452"/>
              <a:ext cx="695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1991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84" name="群組 283"/>
          <p:cNvGrpSpPr/>
          <p:nvPr/>
        </p:nvGrpSpPr>
        <p:grpSpPr>
          <a:xfrm flipV="1">
            <a:off x="4341796" y="1723087"/>
            <a:ext cx="126001" cy="1292413"/>
            <a:chOff x="3155080" y="3465376"/>
            <a:chExt cx="143757" cy="1987841"/>
          </a:xfrm>
        </p:grpSpPr>
        <p:cxnSp>
          <p:nvCxnSpPr>
            <p:cNvPr id="287" name="直線接點 286"/>
            <p:cNvCxnSpPr>
              <a:stCxn id="288" idx="4"/>
              <a:endCxn id="285" idx="2"/>
            </p:cNvCxnSpPr>
            <p:nvPr/>
          </p:nvCxnSpPr>
          <p:spPr bwMode="auto">
            <a:xfrm flipH="1">
              <a:off x="3224027" y="3625952"/>
              <a:ext cx="2932" cy="1827265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8" name="橢圓 287"/>
            <p:cNvSpPr/>
            <p:nvPr/>
          </p:nvSpPr>
          <p:spPr bwMode="auto">
            <a:xfrm>
              <a:off x="3155080" y="3465376"/>
              <a:ext cx="143757" cy="1605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85" name="文字方塊 284"/>
          <p:cNvSpPr txBox="1"/>
          <p:nvPr/>
        </p:nvSpPr>
        <p:spPr>
          <a:xfrm>
            <a:off x="3975573" y="1446088"/>
            <a:ext cx="853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2009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3686887" y="1012692"/>
            <a:ext cx="1319899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Won the 12th Rising Star Award of the Ministry of Economic Affairs</a:t>
            </a:r>
          </a:p>
        </p:txBody>
      </p:sp>
      <p:grpSp>
        <p:nvGrpSpPr>
          <p:cNvPr id="216" name="群組 215"/>
          <p:cNvGrpSpPr/>
          <p:nvPr/>
        </p:nvGrpSpPr>
        <p:grpSpPr>
          <a:xfrm>
            <a:off x="1394706" y="2275591"/>
            <a:ext cx="955752" cy="1156712"/>
            <a:chOff x="1157839" y="3223166"/>
            <a:chExt cx="1090439" cy="1572803"/>
          </a:xfrm>
        </p:grpSpPr>
        <p:sp>
          <p:nvSpPr>
            <p:cNvPr id="278" name="文字方塊 277"/>
            <p:cNvSpPr txBox="1"/>
            <p:nvPr/>
          </p:nvSpPr>
          <p:spPr>
            <a:xfrm>
              <a:off x="1157839" y="3223166"/>
              <a:ext cx="1090439" cy="564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Self-created brand</a:t>
              </a:r>
              <a:endParaRPr lang="en-US" altLang="zh-TW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sold to the world</a:t>
              </a:r>
            </a:p>
          </p:txBody>
        </p:sp>
        <p:pic>
          <p:nvPicPr>
            <p:cNvPr id="279" name="Picture 1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77CBA2"/>
                </a:clrFrom>
                <a:clrTo>
                  <a:srgbClr val="77CBA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546" y="3824462"/>
              <a:ext cx="1039224" cy="34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0" name="文字方塊 279"/>
            <p:cNvSpPr txBox="1"/>
            <p:nvPr/>
          </p:nvSpPr>
          <p:spPr>
            <a:xfrm>
              <a:off x="1240139" y="4146052"/>
              <a:ext cx="868848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1989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83" name="橢圓 282"/>
            <p:cNvSpPr/>
            <p:nvPr/>
          </p:nvSpPr>
          <p:spPr bwMode="auto">
            <a:xfrm flipV="1">
              <a:off x="1623986" y="4654014"/>
              <a:ext cx="144016" cy="14195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231637" y="2498057"/>
            <a:ext cx="642856" cy="487101"/>
            <a:chOff x="5109491" y="2558677"/>
            <a:chExt cx="642856" cy="487101"/>
          </a:xfrm>
        </p:grpSpPr>
        <p:grpSp>
          <p:nvGrpSpPr>
            <p:cNvPr id="273" name="群組 272"/>
            <p:cNvGrpSpPr/>
            <p:nvPr/>
          </p:nvGrpSpPr>
          <p:grpSpPr>
            <a:xfrm flipV="1">
              <a:off x="5280096" y="2558677"/>
              <a:ext cx="126230" cy="321787"/>
              <a:chOff x="3329125" y="2931805"/>
              <a:chExt cx="144019" cy="832477"/>
            </a:xfrm>
          </p:grpSpPr>
          <p:sp>
            <p:nvSpPr>
              <p:cNvPr id="276" name="橢圓 275"/>
              <p:cNvSpPr/>
              <p:nvPr/>
            </p:nvSpPr>
            <p:spPr bwMode="auto">
              <a:xfrm>
                <a:off x="3329125" y="3494195"/>
                <a:ext cx="144019" cy="27008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77" name="直線接點 276"/>
              <p:cNvCxnSpPr>
                <a:endCxn id="276" idx="0"/>
              </p:cNvCxnSpPr>
              <p:nvPr/>
            </p:nvCxnSpPr>
            <p:spPr bwMode="auto">
              <a:xfrm>
                <a:off x="3401134" y="2931805"/>
                <a:ext cx="0" cy="56239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4" name="文字方塊 273"/>
            <p:cNvSpPr txBox="1"/>
            <p:nvPr/>
          </p:nvSpPr>
          <p:spPr>
            <a:xfrm>
              <a:off x="5109491" y="2768779"/>
              <a:ext cx="6428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2014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71" name="橢圓 270"/>
          <p:cNvSpPr/>
          <p:nvPr/>
        </p:nvSpPr>
        <p:spPr bwMode="auto">
          <a:xfrm flipV="1">
            <a:off x="6472414" y="208470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72" name="直線接點 271"/>
          <p:cNvCxnSpPr/>
          <p:nvPr/>
        </p:nvCxnSpPr>
        <p:spPr bwMode="auto">
          <a:xfrm>
            <a:off x="6535414" y="1889832"/>
            <a:ext cx="0" cy="18525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9" name="文字方塊 268"/>
          <p:cNvSpPr txBox="1"/>
          <p:nvPr/>
        </p:nvSpPr>
        <p:spPr>
          <a:xfrm>
            <a:off x="6233527" y="1701141"/>
            <a:ext cx="631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2017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70" name="矩形 269"/>
          <p:cNvSpPr/>
          <p:nvPr/>
        </p:nvSpPr>
        <p:spPr>
          <a:xfrm>
            <a:off x="6050794" y="1290855"/>
            <a:ext cx="108012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YTIP Plant officially commissioned to</a:t>
            </a:r>
            <a:endParaRPr lang="en-US" altLang="zh-TW" sz="7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plan smart production</a:t>
            </a:r>
            <a:endParaRPr lang="en-US" altLang="zh-TW" sz="7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64" name="文字方塊 263"/>
          <p:cNvSpPr txBox="1"/>
          <p:nvPr/>
        </p:nvSpPr>
        <p:spPr>
          <a:xfrm>
            <a:off x="7203473" y="1101064"/>
            <a:ext cx="586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2021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65" name="矩形 264"/>
          <p:cNvSpPr/>
          <p:nvPr/>
        </p:nvSpPr>
        <p:spPr>
          <a:xfrm>
            <a:off x="6778108" y="766644"/>
            <a:ext cx="1419763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Official mass production began at YTIP Plant 3 to</a:t>
            </a:r>
            <a:endParaRPr lang="en-US" altLang="zh-TW" sz="7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focus on thin server slides</a:t>
            </a:r>
            <a:endParaRPr lang="en-US" altLang="zh-TW" sz="7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220" name="群組 219"/>
          <p:cNvGrpSpPr/>
          <p:nvPr/>
        </p:nvGrpSpPr>
        <p:grpSpPr>
          <a:xfrm>
            <a:off x="7236296" y="1635646"/>
            <a:ext cx="1136040" cy="1844820"/>
            <a:chOff x="8373215" y="4393710"/>
            <a:chExt cx="1296134" cy="2508434"/>
          </a:xfrm>
        </p:grpSpPr>
        <p:grpSp>
          <p:nvGrpSpPr>
            <p:cNvPr id="258" name="群組 257"/>
            <p:cNvGrpSpPr/>
            <p:nvPr/>
          </p:nvGrpSpPr>
          <p:grpSpPr>
            <a:xfrm>
              <a:off x="8928455" y="4393710"/>
              <a:ext cx="144016" cy="1362231"/>
              <a:chOff x="3749609" y="4563587"/>
              <a:chExt cx="144016" cy="1362231"/>
            </a:xfrm>
          </p:grpSpPr>
          <p:sp>
            <p:nvSpPr>
              <p:cNvPr id="261" name="橢圓 260"/>
              <p:cNvSpPr/>
              <p:nvPr/>
            </p:nvSpPr>
            <p:spPr bwMode="auto">
              <a:xfrm>
                <a:off x="3749609" y="4563587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62" name="直線接點 261"/>
              <p:cNvCxnSpPr>
                <a:cxnSpLocks/>
                <a:stCxn id="261" idx="4"/>
                <a:endCxn id="260" idx="0"/>
              </p:cNvCxnSpPr>
              <p:nvPr/>
            </p:nvCxnSpPr>
            <p:spPr bwMode="auto">
              <a:xfrm flipH="1">
                <a:off x="3820692" y="4707603"/>
                <a:ext cx="925" cy="1218215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9" name="矩形 258"/>
            <p:cNvSpPr/>
            <p:nvPr/>
          </p:nvSpPr>
          <p:spPr>
            <a:xfrm>
              <a:off x="8373215" y="6044241"/>
              <a:ext cx="1296134" cy="85790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Entered the supply chain of the No. 2 American CSP data center </a:t>
              </a:r>
            </a:p>
            <a:p>
              <a:pPr algn="ctr" rtl="0"/>
              <a:endParaRPr lang="zh-TW" altLang="en-US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60" name="文字方塊 259"/>
            <p:cNvSpPr txBox="1"/>
            <p:nvPr/>
          </p:nvSpPr>
          <p:spPr>
            <a:xfrm>
              <a:off x="8496681" y="5755941"/>
              <a:ext cx="1005714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2022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53" name="矩形 252"/>
          <p:cNvSpPr/>
          <p:nvPr/>
        </p:nvSpPr>
        <p:spPr>
          <a:xfrm>
            <a:off x="6370444" y="2595746"/>
            <a:ext cx="114886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Entered the supply chain of the American CSP data center</a:t>
            </a:r>
            <a:r>
              <a:rPr lang="en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for the first time </a:t>
            </a:r>
            <a:endParaRPr lang="zh-TW" altLang="en-US" sz="7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4" name="文字方塊 253"/>
          <p:cNvSpPr txBox="1"/>
          <p:nvPr/>
        </p:nvSpPr>
        <p:spPr>
          <a:xfrm>
            <a:off x="6553537" y="2344578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2019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223" name="群組 222"/>
          <p:cNvGrpSpPr/>
          <p:nvPr/>
        </p:nvGrpSpPr>
        <p:grpSpPr>
          <a:xfrm>
            <a:off x="3459572" y="1765928"/>
            <a:ext cx="946601" cy="1425787"/>
            <a:chOff x="4398156" y="2690290"/>
            <a:chExt cx="1080000" cy="1938671"/>
          </a:xfrm>
        </p:grpSpPr>
        <p:pic>
          <p:nvPicPr>
            <p:cNvPr id="242" name="Picture 22" descr="200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156" y="3173152"/>
              <a:ext cx="1080000" cy="81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3" name="矩形 242"/>
            <p:cNvSpPr/>
            <p:nvPr/>
          </p:nvSpPr>
          <p:spPr>
            <a:xfrm>
              <a:off x="4434813" y="2690290"/>
              <a:ext cx="1026122" cy="56496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Better marketing</a:t>
              </a:r>
              <a:endParaRPr lang="en-US" altLang="zh-TW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to connect with the world</a:t>
              </a:r>
            </a:p>
          </p:txBody>
        </p:sp>
        <p:sp>
          <p:nvSpPr>
            <p:cNvPr id="244" name="文字方塊 243"/>
            <p:cNvSpPr txBox="1"/>
            <p:nvPr/>
          </p:nvSpPr>
          <p:spPr>
            <a:xfrm>
              <a:off x="4547765" y="3811087"/>
              <a:ext cx="780783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2008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grpSp>
          <p:nvGrpSpPr>
            <p:cNvPr id="245" name="群組 244"/>
            <p:cNvGrpSpPr/>
            <p:nvPr/>
          </p:nvGrpSpPr>
          <p:grpSpPr>
            <a:xfrm flipV="1">
              <a:off x="4887515" y="4114484"/>
              <a:ext cx="143757" cy="514477"/>
              <a:chOff x="3195141" y="3270752"/>
              <a:chExt cx="143757" cy="514477"/>
            </a:xfrm>
          </p:grpSpPr>
          <p:cxnSp>
            <p:nvCxnSpPr>
              <p:cNvPr id="246" name="直線接點 245"/>
              <p:cNvCxnSpPr/>
              <p:nvPr/>
            </p:nvCxnSpPr>
            <p:spPr bwMode="auto">
              <a:xfrm>
                <a:off x="3267826" y="3413070"/>
                <a:ext cx="4509" cy="372159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7" name="橢圓 246"/>
              <p:cNvSpPr/>
              <p:nvPr/>
            </p:nvSpPr>
            <p:spPr bwMode="auto">
              <a:xfrm>
                <a:off x="3195141" y="3270752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群組 6"/>
          <p:cNvGrpSpPr/>
          <p:nvPr/>
        </p:nvGrpSpPr>
        <p:grpSpPr>
          <a:xfrm>
            <a:off x="2094342" y="3119486"/>
            <a:ext cx="1146970" cy="997545"/>
            <a:chOff x="2501015" y="3337265"/>
            <a:chExt cx="1146970" cy="921566"/>
          </a:xfrm>
        </p:grpSpPr>
        <p:grpSp>
          <p:nvGrpSpPr>
            <p:cNvPr id="237" name="群組 236"/>
            <p:cNvGrpSpPr/>
            <p:nvPr/>
          </p:nvGrpSpPr>
          <p:grpSpPr>
            <a:xfrm>
              <a:off x="3046011" y="3337265"/>
              <a:ext cx="107879" cy="238296"/>
              <a:chOff x="3116609" y="3608956"/>
              <a:chExt cx="143757" cy="324016"/>
            </a:xfrm>
          </p:grpSpPr>
          <p:sp>
            <p:nvSpPr>
              <p:cNvPr id="240" name="橢圓 239"/>
              <p:cNvSpPr/>
              <p:nvPr/>
            </p:nvSpPr>
            <p:spPr bwMode="auto">
              <a:xfrm>
                <a:off x="3116609" y="3608956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41" name="直線接點 240"/>
              <p:cNvCxnSpPr/>
              <p:nvPr/>
            </p:nvCxnSpPr>
            <p:spPr bwMode="auto">
              <a:xfrm>
                <a:off x="3188617" y="3752972"/>
                <a:ext cx="0" cy="180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8" name="矩形 237"/>
            <p:cNvSpPr/>
            <p:nvPr/>
          </p:nvSpPr>
          <p:spPr>
            <a:xfrm>
              <a:off x="2501015" y="3874980"/>
              <a:ext cx="1146970" cy="38385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endParaRPr lang="en-US" altLang="zh-TW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   </a:t>
              </a:r>
              <a:r>
                <a:rPr lang="en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Mass production of home appliance slides</a:t>
              </a:r>
            </a:p>
          </p:txBody>
        </p:sp>
        <p:sp>
          <p:nvSpPr>
            <p:cNvPr id="239" name="文字方塊 238"/>
            <p:cNvSpPr txBox="1"/>
            <p:nvPr/>
          </p:nvSpPr>
          <p:spPr>
            <a:xfrm>
              <a:off x="2771592" y="3554179"/>
              <a:ext cx="641952" cy="255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2000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32" name="矩形 231"/>
          <p:cNvSpPr/>
          <p:nvPr/>
        </p:nvSpPr>
        <p:spPr>
          <a:xfrm>
            <a:off x="2818452" y="4244089"/>
            <a:ext cx="101817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3" name="文字方塊 232"/>
          <p:cNvSpPr txBox="1"/>
          <p:nvPr/>
        </p:nvSpPr>
        <p:spPr>
          <a:xfrm>
            <a:off x="2807977" y="3975510"/>
            <a:ext cx="755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2002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5" name="橢圓 234"/>
          <p:cNvSpPr/>
          <p:nvPr/>
        </p:nvSpPr>
        <p:spPr bwMode="auto">
          <a:xfrm>
            <a:off x="3187017" y="3364869"/>
            <a:ext cx="133433" cy="12960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36" name="直線接點 235"/>
          <p:cNvCxnSpPr/>
          <p:nvPr/>
        </p:nvCxnSpPr>
        <p:spPr bwMode="auto">
          <a:xfrm flipH="1">
            <a:off x="3253733" y="3496360"/>
            <a:ext cx="122" cy="57418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7" name="矩形 226"/>
          <p:cNvSpPr/>
          <p:nvPr/>
        </p:nvSpPr>
        <p:spPr>
          <a:xfrm>
            <a:off x="3259031" y="3793548"/>
            <a:ext cx="111393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Mass production of refrigerator slides</a:t>
            </a:r>
            <a:endParaRPr lang="zh-TW" altLang="en-US" sz="7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8" name="文字方塊 227"/>
          <p:cNvSpPr txBox="1"/>
          <p:nvPr/>
        </p:nvSpPr>
        <p:spPr>
          <a:xfrm>
            <a:off x="3354135" y="3397931"/>
            <a:ext cx="623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2005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0" name="橢圓 229"/>
          <p:cNvSpPr/>
          <p:nvPr/>
        </p:nvSpPr>
        <p:spPr bwMode="auto">
          <a:xfrm>
            <a:off x="3586802" y="320165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13" name="文字方塊 312"/>
          <p:cNvSpPr txBox="1"/>
          <p:nvPr/>
        </p:nvSpPr>
        <p:spPr>
          <a:xfrm>
            <a:off x="186424" y="551759"/>
            <a:ext cx="1183453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History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5448308" y="830048"/>
            <a:ext cx="1152385" cy="1515074"/>
            <a:chOff x="5406252" y="975562"/>
            <a:chExt cx="1152385" cy="1515074"/>
          </a:xfrm>
        </p:grpSpPr>
        <p:sp>
          <p:nvSpPr>
            <p:cNvPr id="314" name="橢圓 313"/>
            <p:cNvSpPr/>
            <p:nvPr/>
          </p:nvSpPr>
          <p:spPr bwMode="auto">
            <a:xfrm>
              <a:off x="5952654" y="2384720"/>
              <a:ext cx="126228" cy="1059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315" name="文字方塊 314"/>
            <p:cNvSpPr txBox="1"/>
            <p:nvPr/>
          </p:nvSpPr>
          <p:spPr>
            <a:xfrm>
              <a:off x="5654870" y="1158273"/>
              <a:ext cx="662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2016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316" name="矩形 315"/>
            <p:cNvSpPr/>
            <p:nvPr/>
          </p:nvSpPr>
          <p:spPr>
            <a:xfrm>
              <a:off x="5406252" y="975562"/>
              <a:ext cx="1152385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800" b="1" dirty="0">
                  <a:solidFill>
                    <a:srgbClr val="C00000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Emerging stock</a:t>
              </a:r>
              <a:endParaRPr lang="zh-TW" altLang="en-US" sz="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1034" name="直線接點 1033"/>
            <p:cNvCxnSpPr/>
            <p:nvPr/>
          </p:nvCxnSpPr>
          <p:spPr bwMode="auto">
            <a:xfrm>
              <a:off x="6015768" y="1404641"/>
              <a:ext cx="0" cy="975424"/>
            </a:xfrm>
            <a:prstGeom prst="line">
              <a:avLst/>
            </a:prstGeom>
            <a:noFill/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橢圓 3"/>
          <p:cNvSpPr/>
          <p:nvPr/>
        </p:nvSpPr>
        <p:spPr bwMode="auto">
          <a:xfrm>
            <a:off x="1358733" y="3488086"/>
            <a:ext cx="120644" cy="9854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6" name="直線接點 5"/>
          <p:cNvCxnSpPr/>
          <p:nvPr/>
        </p:nvCxnSpPr>
        <p:spPr bwMode="auto">
          <a:xfrm>
            <a:off x="1860424" y="3159255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直線接點 118"/>
          <p:cNvCxnSpPr/>
          <p:nvPr/>
        </p:nvCxnSpPr>
        <p:spPr bwMode="auto">
          <a:xfrm flipH="1">
            <a:off x="3658810" y="3299618"/>
            <a:ext cx="1806" cy="14934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線接點 26"/>
          <p:cNvCxnSpPr/>
          <p:nvPr/>
        </p:nvCxnSpPr>
        <p:spPr bwMode="auto">
          <a:xfrm flipH="1">
            <a:off x="7472689" y="1326470"/>
            <a:ext cx="8614" cy="43200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橢圓 135"/>
          <p:cNvSpPr/>
          <p:nvPr/>
        </p:nvSpPr>
        <p:spPr bwMode="auto">
          <a:xfrm>
            <a:off x="6886842" y="1942305"/>
            <a:ext cx="133278" cy="896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137" name="直線接點 136"/>
          <p:cNvCxnSpPr>
            <a:cxnSpLocks/>
          </p:cNvCxnSpPr>
          <p:nvPr/>
        </p:nvCxnSpPr>
        <p:spPr bwMode="auto">
          <a:xfrm flipH="1">
            <a:off x="6950407" y="2058834"/>
            <a:ext cx="2485" cy="33897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7" name="圖形 116" descr="燈泡與齒輪 以實心填滿">
            <a:extLst>
              <a:ext uri="{FF2B5EF4-FFF2-40B4-BE49-F238E27FC236}">
                <a16:creationId xmlns="" xmlns:a16="http://schemas.microsoft.com/office/drawing/2014/main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3064" y="2421921"/>
            <a:ext cx="308393" cy="308393"/>
          </a:xfrm>
          <a:prstGeom prst="rect">
            <a:avLst/>
          </a:prstGeom>
        </p:spPr>
      </p:pic>
      <p:pic>
        <p:nvPicPr>
          <p:cNvPr id="120" name="圖形 119" descr="燈泡與齒輪 以實心填滿">
            <a:extLst>
              <a:ext uri="{FF2B5EF4-FFF2-40B4-BE49-F238E27FC236}">
                <a16:creationId xmlns="" xmlns:a16="http://schemas.microsoft.com/office/drawing/2014/main" id="{B42793A8-7CDE-421B-9AAE-F0DD7A2E4A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4234" y="2316286"/>
            <a:ext cx="308393" cy="30839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C4E884A1-4ED2-4C2E-AD85-D46F77B0CE13}"/>
              </a:ext>
            </a:extLst>
          </p:cNvPr>
          <p:cNvSpPr/>
          <p:nvPr/>
        </p:nvSpPr>
        <p:spPr bwMode="auto">
          <a:xfrm>
            <a:off x="35496" y="1059582"/>
            <a:ext cx="369332" cy="11838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Track Record</a:t>
            </a:r>
          </a:p>
        </p:txBody>
      </p:sp>
      <p:sp>
        <p:nvSpPr>
          <p:cNvPr id="124" name="矩形 123">
            <a:extLst>
              <a:ext uri="{FF2B5EF4-FFF2-40B4-BE49-F238E27FC236}">
                <a16:creationId xmlns="" xmlns:a16="http://schemas.microsoft.com/office/drawing/2014/main" id="{9038E11A-28EB-4177-A4D2-924A2F1F12A5}"/>
              </a:ext>
            </a:extLst>
          </p:cNvPr>
          <p:cNvSpPr/>
          <p:nvPr/>
        </p:nvSpPr>
        <p:spPr bwMode="auto">
          <a:xfrm>
            <a:off x="35496" y="2283718"/>
            <a:ext cx="369332" cy="24106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" sz="12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Product Development</a:t>
            </a:r>
          </a:p>
        </p:txBody>
      </p:sp>
      <p:cxnSp>
        <p:nvCxnSpPr>
          <p:cNvPr id="95" name="直線接點 94"/>
          <p:cNvCxnSpPr/>
          <p:nvPr/>
        </p:nvCxnSpPr>
        <p:spPr bwMode="auto">
          <a:xfrm>
            <a:off x="1431263" y="3580320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6" name="Picture 3" descr="C:\Users\saledept3\AppData\Local\Microsoft\Windows\INetCache\IE\QYFZCQDJ\Whirlpool[1]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04" y="3583341"/>
            <a:ext cx="668223" cy="3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58" y="4202178"/>
            <a:ext cx="1427827" cy="25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矩形 101"/>
          <p:cNvSpPr/>
          <p:nvPr/>
        </p:nvSpPr>
        <p:spPr>
          <a:xfrm>
            <a:off x="2354815" y="4429235"/>
            <a:ext cx="1727186" cy="2000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Mass production of server slides</a:t>
            </a:r>
            <a:endParaRPr lang="zh-TW" altLang="en-US" sz="7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3" name="Picture 17" descr="hn_npb201"/>
          <p:cNvPicPr preferRelativeResize="0"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69304" y="3545924"/>
            <a:ext cx="977266" cy="34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7" name="群組 106"/>
          <p:cNvGrpSpPr/>
          <p:nvPr/>
        </p:nvGrpSpPr>
        <p:grpSpPr>
          <a:xfrm>
            <a:off x="4113144" y="2764595"/>
            <a:ext cx="1787220" cy="1094448"/>
            <a:chOff x="2204724" y="3388782"/>
            <a:chExt cx="1787220" cy="1094448"/>
          </a:xfrm>
        </p:grpSpPr>
        <p:grpSp>
          <p:nvGrpSpPr>
            <p:cNvPr id="108" name="群組 107"/>
            <p:cNvGrpSpPr/>
            <p:nvPr/>
          </p:nvGrpSpPr>
          <p:grpSpPr>
            <a:xfrm>
              <a:off x="2917231" y="3388782"/>
              <a:ext cx="107879" cy="265446"/>
              <a:chOff x="2945009" y="3678994"/>
              <a:chExt cx="143757" cy="360931"/>
            </a:xfrm>
          </p:grpSpPr>
          <p:sp>
            <p:nvSpPr>
              <p:cNvPr id="111" name="橢圓 110"/>
              <p:cNvSpPr/>
              <p:nvPr/>
            </p:nvSpPr>
            <p:spPr bwMode="auto">
              <a:xfrm>
                <a:off x="2945009" y="3678994"/>
                <a:ext cx="143757" cy="14195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112" name="直線接點 111"/>
              <p:cNvCxnSpPr>
                <a:stCxn id="111" idx="4"/>
              </p:cNvCxnSpPr>
              <p:nvPr/>
            </p:nvCxnSpPr>
            <p:spPr bwMode="auto">
              <a:xfrm flipH="1">
                <a:off x="3015481" y="3820948"/>
                <a:ext cx="1406" cy="218977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9" name="矩形 108"/>
            <p:cNvSpPr/>
            <p:nvPr/>
          </p:nvSpPr>
          <p:spPr>
            <a:xfrm>
              <a:off x="2204724" y="4067732"/>
              <a:ext cx="1787220" cy="4154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endParaRPr lang="en-US" altLang="zh-TW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rtl="0"/>
              <a:r>
                <a:rPr lang="en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Mass production of high-end tool cabinet slides</a:t>
              </a:r>
            </a:p>
          </p:txBody>
        </p:sp>
        <p:sp>
          <p:nvSpPr>
            <p:cNvPr id="110" name="文字方塊 109"/>
            <p:cNvSpPr txBox="1"/>
            <p:nvPr/>
          </p:nvSpPr>
          <p:spPr>
            <a:xfrm>
              <a:off x="2649140" y="3615600"/>
              <a:ext cx="64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2010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13" name="Picture 4" descr="File:Stanley Black &amp; Decker Logo.svg - 维基百科，自由的百科全书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63" y="3251703"/>
            <a:ext cx="1210003" cy="2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群組 117"/>
          <p:cNvGrpSpPr/>
          <p:nvPr/>
        </p:nvGrpSpPr>
        <p:grpSpPr>
          <a:xfrm flipV="1">
            <a:off x="5638042" y="2034318"/>
            <a:ext cx="126228" cy="456127"/>
            <a:chOff x="2981970" y="3445956"/>
            <a:chExt cx="144016" cy="853455"/>
          </a:xfrm>
        </p:grpSpPr>
        <p:sp>
          <p:nvSpPr>
            <p:cNvPr id="125" name="橢圓 124"/>
            <p:cNvSpPr/>
            <p:nvPr/>
          </p:nvSpPr>
          <p:spPr bwMode="auto">
            <a:xfrm>
              <a:off x="2981970" y="3445956"/>
              <a:ext cx="144016" cy="19534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126" name="直線接點 125"/>
            <p:cNvCxnSpPr>
              <a:endCxn id="125" idx="4"/>
            </p:cNvCxnSpPr>
            <p:nvPr/>
          </p:nvCxnSpPr>
          <p:spPr bwMode="auto">
            <a:xfrm flipV="1">
              <a:off x="3053978" y="3641298"/>
              <a:ext cx="0" cy="65811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1" name="文字方塊 120"/>
          <p:cNvSpPr txBox="1"/>
          <p:nvPr/>
        </p:nvSpPr>
        <p:spPr>
          <a:xfrm>
            <a:off x="5328710" y="1783048"/>
            <a:ext cx="642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2015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4545714" y="1351594"/>
            <a:ext cx="159306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Approved upon cornerstone corporation review of the third intake performed by the Industrial Development Bureau</a:t>
            </a:r>
          </a:p>
        </p:txBody>
      </p:sp>
      <p:sp>
        <p:nvSpPr>
          <p:cNvPr id="8" name="矩形 7"/>
          <p:cNvSpPr/>
          <p:nvPr/>
        </p:nvSpPr>
        <p:spPr bwMode="auto">
          <a:xfrm>
            <a:off x="8112983" y="381893"/>
            <a:ext cx="668942" cy="5908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3487" y="3658299"/>
            <a:ext cx="336220" cy="300196"/>
          </a:xfrm>
          <a:prstGeom prst="rect">
            <a:avLst/>
          </a:prstGeom>
        </p:spPr>
      </p:pic>
      <p:sp>
        <p:nvSpPr>
          <p:cNvPr id="114" name="矩形 113"/>
          <p:cNvSpPr/>
          <p:nvPr/>
        </p:nvSpPr>
        <p:spPr>
          <a:xfrm>
            <a:off x="8065582" y="3637222"/>
            <a:ext cx="1126605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" sz="7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Won the 12th and 13th Taiwan Excellence Award</a:t>
            </a:r>
            <a:endParaRPr lang="en-US" altLang="zh-TW" sz="7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115" name="直線接點 114"/>
          <p:cNvCxnSpPr>
            <a:cxnSpLocks/>
          </p:cNvCxnSpPr>
          <p:nvPr/>
        </p:nvCxnSpPr>
        <p:spPr bwMode="auto">
          <a:xfrm>
            <a:off x="8244408" y="1059582"/>
            <a:ext cx="10688" cy="39600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1" name="文字方塊 130"/>
          <p:cNvSpPr txBox="1"/>
          <p:nvPr/>
        </p:nvSpPr>
        <p:spPr>
          <a:xfrm>
            <a:off x="7795526" y="767277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2023</a:t>
            </a:r>
            <a:endParaRPr lang="zh-TW" altLang="en-US" sz="1200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7637019" y="543675"/>
            <a:ext cx="1183453" cy="2154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Listed on the TPEx</a:t>
            </a:r>
            <a:endParaRPr lang="en-US" altLang="zh-TW" sz="8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6" name="Picture 37" descr="Fisher &amp; Paykel – Logos 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94" y="2962130"/>
            <a:ext cx="1091673" cy="2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群組 126"/>
          <p:cNvGrpSpPr/>
          <p:nvPr/>
        </p:nvGrpSpPr>
        <p:grpSpPr>
          <a:xfrm>
            <a:off x="8214713" y="1347614"/>
            <a:ext cx="965799" cy="1062990"/>
            <a:chOff x="8632928" y="4720762"/>
            <a:chExt cx="1101903" cy="1717108"/>
          </a:xfrm>
        </p:grpSpPr>
        <p:cxnSp>
          <p:nvCxnSpPr>
            <p:cNvPr id="133" name="直線接點 132"/>
            <p:cNvCxnSpPr>
              <a:cxnSpLocks/>
            </p:cNvCxnSpPr>
            <p:nvPr/>
          </p:nvCxnSpPr>
          <p:spPr bwMode="auto">
            <a:xfrm>
              <a:off x="9144316" y="4720762"/>
              <a:ext cx="2491" cy="32065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矩形 128"/>
            <p:cNvSpPr/>
            <p:nvPr/>
          </p:nvSpPr>
          <p:spPr>
            <a:xfrm>
              <a:off x="8632928" y="5418674"/>
              <a:ext cx="1101903" cy="101919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Entered the supply chain of a major American AI chip manufacturer</a:t>
              </a:r>
              <a:endParaRPr lang="zh-TW" altLang="en-US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130" name="文字方塊 129"/>
            <p:cNvSpPr txBox="1"/>
            <p:nvPr/>
          </p:nvSpPr>
          <p:spPr>
            <a:xfrm>
              <a:off x="8666800" y="5087540"/>
              <a:ext cx="1005714" cy="447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2024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35" name="圖形 116" descr="燈泡與齒輪 以實心填滿">
            <a:extLst>
              <a:ext uri="{FF2B5EF4-FFF2-40B4-BE49-F238E27FC236}">
                <a16:creationId xmlns="" xmlns:a16="http://schemas.microsoft.com/office/drawing/2014/main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0432" y="1398707"/>
            <a:ext cx="236939" cy="236939"/>
          </a:xfrm>
          <a:prstGeom prst="rect">
            <a:avLst/>
          </a:prstGeom>
        </p:spPr>
      </p:pic>
      <p:cxnSp>
        <p:nvCxnSpPr>
          <p:cNvPr id="128" name="直線接點 127"/>
          <p:cNvCxnSpPr/>
          <p:nvPr/>
        </p:nvCxnSpPr>
        <p:spPr bwMode="auto">
          <a:xfrm>
            <a:off x="8244409" y="1491629"/>
            <a:ext cx="15961" cy="205200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矩形 131"/>
          <p:cNvSpPr/>
          <p:nvPr/>
        </p:nvSpPr>
        <p:spPr>
          <a:xfrm>
            <a:off x="5308151" y="3243648"/>
            <a:ext cx="1805302" cy="20005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en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Mass production of refrigerator slides</a:t>
            </a:r>
            <a:endParaRPr lang="zh-TW" altLang="en-US" sz="7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2" name="橢圓 121"/>
          <p:cNvSpPr/>
          <p:nvPr/>
        </p:nvSpPr>
        <p:spPr bwMode="auto">
          <a:xfrm>
            <a:off x="8183388" y="1419996"/>
            <a:ext cx="122032" cy="14364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橢圓 24"/>
          <p:cNvSpPr/>
          <p:nvPr/>
        </p:nvSpPr>
        <p:spPr bwMode="auto">
          <a:xfrm>
            <a:off x="7415345" y="1738959"/>
            <a:ext cx="131916" cy="11271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8" name="橢圓 137"/>
          <p:cNvSpPr/>
          <p:nvPr/>
        </p:nvSpPr>
        <p:spPr bwMode="auto">
          <a:xfrm>
            <a:off x="8596009" y="1289758"/>
            <a:ext cx="131916" cy="11271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58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67996" y="558746"/>
            <a:ext cx="3567899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Organizational Structure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z="1600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7</a:t>
            </a:fld>
            <a:endParaRPr lang="en-US" altLang="zh-TW" sz="1600" dirty="0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grpSp>
        <p:nvGrpSpPr>
          <p:cNvPr id="13" name="Group 16">
            <a:extLst>
              <a:ext uri="{FF2B5EF4-FFF2-40B4-BE49-F238E27FC236}">
                <a16:creationId xmlns="" xmlns:a16="http://schemas.microsoft.com/office/drawing/2014/main" id="{C30DCED8-407B-484A-835A-B92C9655D0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49727" y="1419622"/>
            <a:ext cx="7863079" cy="2599280"/>
            <a:chOff x="1683" y="2097"/>
            <a:chExt cx="10343" cy="3346"/>
          </a:xfrm>
        </p:grpSpPr>
        <p:sp>
          <p:nvSpPr>
            <p:cNvPr id="19" name="Rectangle 23">
              <a:extLst>
                <a:ext uri="{FF2B5EF4-FFF2-40B4-BE49-F238E27FC236}">
                  <a16:creationId xmlns="" xmlns:a16="http://schemas.microsoft.com/office/drawing/2014/main" id="{0D9D2696-D633-4F74-B3FC-5E83F2058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" y="2097"/>
              <a:ext cx="5540" cy="8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79252" rtl="0">
                <a:lnSpc>
                  <a:spcPct val="150000"/>
                </a:lnSpc>
                <a:spcBef>
                  <a:spcPts val="1023"/>
                </a:spcBef>
              </a:pPr>
              <a:r>
                <a:rPr lang="en" sz="1400" b="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Frutiger 47LightCn"/>
                  <a:ea typeface="新細明體" panose="02020500000000000000" pitchFamily="18" charset="-120"/>
                  <a:cs typeface="Arial" panose="020B0604020202020204" pitchFamily="34" charset="0"/>
                </a:rPr>
                <a:t>NAN JUEN INTERNATIONAL CO., LTD.</a:t>
              </a:r>
            </a:p>
          </p:txBody>
        </p:sp>
        <p:sp>
          <p:nvSpPr>
            <p:cNvPr id="20" name="Rectangle 22">
              <a:extLst>
                <a:ext uri="{FF2B5EF4-FFF2-40B4-BE49-F238E27FC236}">
                  <a16:creationId xmlns="" xmlns:a16="http://schemas.microsoft.com/office/drawing/2014/main" id="{756FE16D-5624-4148-8710-62EA30062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9" y="4541"/>
              <a:ext cx="2497" cy="85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79252" rtl="0" eaLnBrk="0" hangingPunct="0">
                <a:spcBef>
                  <a:spcPts val="511"/>
                </a:spcBef>
              </a:pPr>
              <a:endPara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="" xmlns:a16="http://schemas.microsoft.com/office/drawing/2014/main" id="{9AF579C1-D208-4F68-9F38-8BB5272DA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" y="4555"/>
              <a:ext cx="3018" cy="8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79252" rtl="0"/>
              <a:r>
                <a:rPr lang="en" sz="1600" dirty="0">
                  <a:solidFill>
                    <a:schemeClr val="bg1"/>
                  </a:solidFill>
                  <a:latin typeface="Frutiger 47LightCn"/>
                  <a:ea typeface="新細明體" panose="02020500000000000000" pitchFamily="18" charset="-120"/>
                  <a:cs typeface="Arial" panose="020B0604020202020204" pitchFamily="34" charset="0"/>
                </a:rPr>
                <a:t>SUZHOU NAN JUEN TRADE CO., LTD</a:t>
              </a:r>
            </a:p>
          </p:txBody>
        </p:sp>
        <p:sp>
          <p:nvSpPr>
            <p:cNvPr id="22" name="AutoShape 20">
              <a:extLst>
                <a:ext uri="{FF2B5EF4-FFF2-40B4-BE49-F238E27FC236}">
                  <a16:creationId xmlns="" xmlns:a16="http://schemas.microsoft.com/office/drawing/2014/main" id="{83DE28BF-416D-43B4-963F-B88185FA0EA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6827" y="1856"/>
              <a:ext cx="1570" cy="3828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206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b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3" name="AutoShape 19">
              <a:extLst>
                <a:ext uri="{FF2B5EF4-FFF2-40B4-BE49-F238E27FC236}">
                  <a16:creationId xmlns="" xmlns:a16="http://schemas.microsoft.com/office/drawing/2014/main" id="{F7F27C17-F607-4763-B398-651B4CA47F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919" y="1765"/>
              <a:ext cx="1542" cy="4013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206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4" name="Rectangle 18">
              <a:extLst>
                <a:ext uri="{FF2B5EF4-FFF2-40B4-BE49-F238E27FC236}">
                  <a16:creationId xmlns="" xmlns:a16="http://schemas.microsoft.com/office/drawing/2014/main" id="{7D43E5C3-CF49-4400-B70E-E8C1E5957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" y="4032"/>
              <a:ext cx="248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79252" rtl="0"/>
              <a:r>
                <a:rPr lang="e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Shareholding ratio: </a:t>
              </a:r>
              <a:endParaRPr lang="en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defTabSz="779252" rtl="0"/>
              <a:r>
                <a:rPr lang="en" sz="12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100</a:t>
              </a:r>
              <a:r>
                <a:rPr lang="e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25" name="Rectangle 17">
              <a:extLst>
                <a:ext uri="{FF2B5EF4-FFF2-40B4-BE49-F238E27FC236}">
                  <a16:creationId xmlns="" xmlns:a16="http://schemas.microsoft.com/office/drawing/2014/main" id="{036E32C3-5BAA-4A2F-ACA5-C9D2DCDA5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0" y="4032"/>
              <a:ext cx="2486" cy="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79252" rtl="0"/>
              <a:r>
                <a:rPr lang="e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Shareholding ratio: </a:t>
              </a:r>
              <a:endParaRPr lang="en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defTabSz="779252" rtl="0"/>
              <a:r>
                <a:rPr lang="en" sz="12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100</a:t>
              </a:r>
              <a:r>
                <a:rPr lang="e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%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3E20F26-6FC8-4587-93E9-C8DF2A8EA4CC}"/>
              </a:ext>
            </a:extLst>
          </p:cNvPr>
          <p:cNvSpPr/>
          <p:nvPr/>
        </p:nvSpPr>
        <p:spPr>
          <a:xfrm>
            <a:off x="3938632" y="3520099"/>
            <a:ext cx="1527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REPON(USA), INC.</a:t>
            </a:r>
          </a:p>
        </p:txBody>
      </p:sp>
      <p:cxnSp>
        <p:nvCxnSpPr>
          <p:cNvPr id="14" name="直線單箭頭接點 13"/>
          <p:cNvCxnSpPr/>
          <p:nvPr/>
        </p:nvCxnSpPr>
        <p:spPr bwMode="auto">
          <a:xfrm flipH="1">
            <a:off x="4701332" y="2109449"/>
            <a:ext cx="1003" cy="1201104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 22">
            <a:extLst>
              <a:ext uri="{FF2B5EF4-FFF2-40B4-BE49-F238E27FC236}">
                <a16:creationId xmlns="" xmlns:a16="http://schemas.microsoft.com/office/drawing/2014/main" id="{756FE16D-5624-4148-8710-62EA3006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67" y="3310553"/>
            <a:ext cx="2214859" cy="66419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 TECH (VIETNAM)</a:t>
            </a:r>
          </a:p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COM., LTD.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="" xmlns:a16="http://schemas.microsoft.com/office/drawing/2014/main" id="{7D43E5C3-CF49-4400-B70E-E8C1E5957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958" y="2922792"/>
            <a:ext cx="1889937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779252" rtl="0"/>
            <a:r>
              <a:rPr lang="e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Shareholding ratio: </a:t>
            </a:r>
            <a:endParaRPr lang="en" sz="12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defTabSz="779252" rtl="0"/>
            <a:r>
              <a:rPr lang="en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100</a:t>
            </a:r>
            <a:r>
              <a:rPr lang="e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74951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/>
          <p:cNvSpPr txBox="1"/>
          <p:nvPr/>
        </p:nvSpPr>
        <p:spPr>
          <a:xfrm>
            <a:off x="-1" y="529102"/>
            <a:ext cx="2867607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</a:t>
            </a:r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Operating Location</a:t>
            </a:r>
          </a:p>
        </p:txBody>
      </p:sp>
      <p:pic>
        <p:nvPicPr>
          <p:cNvPr id="60" name="圖片 59" descr="IMG_04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003799"/>
            <a:ext cx="2867607" cy="1526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87" y="2910854"/>
            <a:ext cx="2657919" cy="1524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96148BD1-5B61-4F5B-AF8D-57FC51AABA9C}"/>
              </a:ext>
            </a:extLst>
          </p:cNvPr>
          <p:cNvGrpSpPr/>
          <p:nvPr/>
        </p:nvGrpSpPr>
        <p:grpSpPr>
          <a:xfrm>
            <a:off x="755575" y="1275606"/>
            <a:ext cx="2118959" cy="1242525"/>
            <a:chOff x="967556" y="1225675"/>
            <a:chExt cx="2529465" cy="1306013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557" y="1225675"/>
              <a:ext cx="2529464" cy="130601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文字方塊 12"/>
            <p:cNvSpPr txBox="1"/>
            <p:nvPr/>
          </p:nvSpPr>
          <p:spPr>
            <a:xfrm>
              <a:off x="967556" y="2222411"/>
              <a:ext cx="2521195" cy="309160"/>
            </a:xfrm>
            <a:prstGeom prst="rect">
              <a:avLst/>
            </a:prstGeom>
            <a:noFill/>
          </p:spPr>
          <p:txBody>
            <a:bodyPr wrap="square" lIns="77925" tIns="38963" rIns="77925" bIns="38963" rtlCol="0">
              <a:spAutoFit/>
            </a:bodyPr>
            <a:lstStyle/>
            <a:p>
              <a:pPr rtl="0"/>
              <a:r>
                <a:rPr lang="en" sz="1400" b="1" dirty="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SUZHOU NAN JUEN</a:t>
              </a:r>
            </a:p>
          </p:txBody>
        </p:sp>
      </p:grpSp>
      <p:sp>
        <p:nvSpPr>
          <p:cNvPr id="61" name="矩形 60"/>
          <p:cNvSpPr/>
          <p:nvPr/>
        </p:nvSpPr>
        <p:spPr>
          <a:xfrm>
            <a:off x="331428" y="4216834"/>
            <a:ext cx="2392881" cy="294131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YTIP Plants 1 and 2</a:t>
            </a:r>
          </a:p>
        </p:txBody>
      </p:sp>
      <p:sp>
        <p:nvSpPr>
          <p:cNvPr id="58" name="矩形 57"/>
          <p:cNvSpPr/>
          <p:nvPr/>
        </p:nvSpPr>
        <p:spPr>
          <a:xfrm flipH="1">
            <a:off x="6233187" y="4139507"/>
            <a:ext cx="1528785" cy="294131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YTIP Plant 3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92" y="1328559"/>
            <a:ext cx="2177710" cy="1212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6494222" y="224716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Repon (USA), Inc.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8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4405" y="2910854"/>
            <a:ext cx="1034644" cy="509574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Headquarters</a:t>
            </a:r>
          </a:p>
        </p:txBody>
      </p:sp>
      <p:sp>
        <p:nvSpPr>
          <p:cNvPr id="18" name="矩形 17"/>
          <p:cNvSpPr/>
          <p:nvPr/>
        </p:nvSpPr>
        <p:spPr>
          <a:xfrm>
            <a:off x="4742044" y="4286573"/>
            <a:ext cx="1034644" cy="509574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Taoyuan Plant</a:t>
            </a:r>
          </a:p>
        </p:txBody>
      </p:sp>
      <p:pic>
        <p:nvPicPr>
          <p:cNvPr id="17" name="圖片 16" descr="IMG_8805.jpg"/>
          <p:cNvPicPr>
            <a:picLocks noChangeAspect="1"/>
          </p:cNvPicPr>
          <p:nvPr/>
        </p:nvPicPr>
        <p:blipFill>
          <a:blip r:embed="rId7" cstate="print"/>
          <a:srcRect r="5113"/>
          <a:stretch>
            <a:fillRect/>
          </a:stretch>
        </p:blipFill>
        <p:spPr>
          <a:xfrm>
            <a:off x="3563888" y="1203597"/>
            <a:ext cx="2296546" cy="3307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3615171" y="4232235"/>
            <a:ext cx="1488882" cy="294131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Headquarters</a:t>
            </a:r>
          </a:p>
        </p:txBody>
      </p:sp>
    </p:spTree>
    <p:extLst>
      <p:ext uri="{BB962C8B-B14F-4D97-AF65-F5344CB8AC3E}">
        <p14:creationId xmlns:p14="http://schemas.microsoft.com/office/powerpoint/2010/main" val="500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8" grpId="0"/>
      <p:bldP spid="6" grpId="0"/>
      <p:bldP spid="2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over">
  <a:themeElements>
    <a:clrScheme name="cov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ver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預設簡報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預設簡報設計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16441</TotalTime>
  <Words>2041</Words>
  <Application>Microsoft Office PowerPoint</Application>
  <PresentationFormat>如螢幕大小 (16:9)</PresentationFormat>
  <Paragraphs>599</Paragraphs>
  <Slides>32</Slides>
  <Notes>32</Notes>
  <HiddenSlides>0</HiddenSlides>
  <MMClips>0</MMClips>
  <ScaleCrop>false</ScaleCrop>
  <HeadingPairs>
    <vt:vector size="4" baseType="variant">
      <vt:variant>
        <vt:lpstr>佈景主題</vt:lpstr>
      </vt:variant>
      <vt:variant>
        <vt:i4>13</vt:i4>
      </vt:variant>
      <vt:variant>
        <vt:lpstr>投影片標題</vt:lpstr>
      </vt:variant>
      <vt:variant>
        <vt:i4>32</vt:i4>
      </vt:variant>
    </vt:vector>
  </HeadingPairs>
  <TitlesOfParts>
    <vt:vector size="45" baseType="lpstr">
      <vt:lpstr>自訂設計</vt:lpstr>
      <vt:lpstr>1_自訂設計</vt:lpstr>
      <vt:lpstr>7_預設簡報設計</vt:lpstr>
      <vt:lpstr>3_自訂設計</vt:lpstr>
      <vt:lpstr>10_預設簡報設計</vt:lpstr>
      <vt:lpstr>9_預設簡報設計</vt:lpstr>
      <vt:lpstr>3_預設簡報設計</vt:lpstr>
      <vt:lpstr>4_預設簡報設計</vt:lpstr>
      <vt:lpstr>2_自訂設計</vt:lpstr>
      <vt:lpstr>5_預設簡報設計</vt:lpstr>
      <vt:lpstr>8_預設簡報設計</vt:lpstr>
      <vt:lpstr>cover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Thank you!</vt:lpstr>
    </vt:vector>
  </TitlesOfParts>
  <Company>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</dc:creator>
  <cp:lastModifiedBy>總經理室-劉菘豐(副理)</cp:lastModifiedBy>
  <cp:revision>1239</cp:revision>
  <cp:lastPrinted>2022-11-25T03:21:35Z</cp:lastPrinted>
  <dcterms:created xsi:type="dcterms:W3CDTF">2008-01-30T01:17:40Z</dcterms:created>
  <dcterms:modified xsi:type="dcterms:W3CDTF">2024-11-11T08:25:50Z</dcterms:modified>
</cp:coreProperties>
</file>